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13" r:id="rId2"/>
    <p:sldMasterId id="2147483730" r:id="rId3"/>
  </p:sldMasterIdLst>
  <p:notesMasterIdLst>
    <p:notesMasterId r:id="rId7"/>
  </p:notesMasterIdLst>
  <p:sldIdLst>
    <p:sldId id="258" r:id="rId4"/>
    <p:sldId id="2452" r:id="rId5"/>
    <p:sldId id="244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Levinstein" initials="KL" lastIdx="3" clrIdx="0">
    <p:extLst>
      <p:ext uri="{19B8F6BF-5375-455C-9EA6-DF929625EA0E}">
        <p15:presenceInfo xmlns:p15="http://schemas.microsoft.com/office/powerpoint/2012/main" userId="S-1-5-21-1055137022-2029394359-122897573-2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622"/>
    <a:srgbClr val="00ADED"/>
    <a:srgbClr val="003756"/>
    <a:srgbClr val="003D60"/>
    <a:srgbClr val="004064"/>
    <a:srgbClr val="004368"/>
    <a:srgbClr val="004A73"/>
    <a:srgbClr val="00639B"/>
    <a:srgbClr val="00AEEF"/>
    <a:srgbClr val="003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125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154096145674437"/>
          <c:y val="7.178634850249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722044744135801"/>
          <c:y val="0.28330001473936367"/>
          <c:w val="0.3811007689976002"/>
          <c:h val="0.621425883181241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Most Important Employee Benefit, 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C-47DF-B6D5-36AB7ADCB4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34C-47DF-B6D5-36AB7ADCB4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C-47DF-B6D5-36AB7ADCB4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C-47DF-B6D5-36AB7ADCB4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34C-47DF-B6D5-36AB7ADCB4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34C-47DF-B6D5-36AB7ADCB4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4C-47DF-B6D5-36AB7ADCB419}"/>
              </c:ext>
            </c:extLst>
          </c:dPt>
          <c:dLbls>
            <c:dLbl>
              <c:idx val="0"/>
              <c:layout>
                <c:manualLayout>
                  <c:x val="-0.13263027789610629"/>
                  <c:y val="2.514431033049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69278236084878"/>
                      <c:h val="0.12489959729262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34C-47DF-B6D5-36AB7ADCB419}"/>
                </c:ext>
              </c:extLst>
            </c:dLbl>
            <c:dLbl>
              <c:idx val="1"/>
              <c:layout>
                <c:manualLayout>
                  <c:x val="4.4581606015497086E-3"/>
                  <c:y val="5.38199994562176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23582195229873"/>
                      <c:h val="0.22356409262044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4C-47DF-B6D5-36AB7ADCB419}"/>
                </c:ext>
              </c:extLst>
            </c:dLbl>
            <c:dLbl>
              <c:idx val="2"/>
              <c:layout>
                <c:manualLayout>
                  <c:x val="0.20730446797206506"/>
                  <c:y val="3.7048463886412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4C-47DF-B6D5-36AB7ADCB419}"/>
                </c:ext>
              </c:extLst>
            </c:dLbl>
            <c:dLbl>
              <c:idx val="3"/>
              <c:layout>
                <c:manualLayout>
                  <c:x val="2.0061722706974056E-2"/>
                  <c:y val="1.93418943299007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4C-47DF-B6D5-36AB7ADCB419}"/>
                </c:ext>
              </c:extLst>
            </c:dLbl>
            <c:dLbl>
              <c:idx val="4"/>
              <c:layout>
                <c:manualLayout>
                  <c:x val="3.1207124210848529E-2"/>
                  <c:y val="-7.0919459941983336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4C-47DF-B6D5-36AB7ADCB419}"/>
                </c:ext>
              </c:extLst>
            </c:dLbl>
            <c:dLbl>
              <c:idx val="5"/>
              <c:layout>
                <c:manualLayout>
                  <c:x val="5.57270075193722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4C-47DF-B6D5-36AB7ADCB419}"/>
                </c:ext>
              </c:extLst>
            </c:dLbl>
            <c:dLbl>
              <c:idx val="6"/>
              <c:layout>
                <c:manualLayout>
                  <c:x val="-1.1145401503874495E-2"/>
                  <c:y val="4.64205463917619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4C-47DF-B6D5-36AB7ADCB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Identify Rising Leaders</c:v>
                </c:pt>
                <c:pt idx="1">
                  <c:v>Some Combination of the Previous Options</c:v>
                </c:pt>
                <c:pt idx="2">
                  <c:v>Other, Please Specify</c:v>
                </c:pt>
                <c:pt idx="3">
                  <c:v>Gain Skills/Professional Development</c:v>
                </c:pt>
                <c:pt idx="4">
                  <c:v>Improve Retention Rate</c:v>
                </c:pt>
                <c:pt idx="5">
                  <c:v>Attract/Recruit Better Potential Candidates</c:v>
                </c:pt>
                <c:pt idx="6">
                  <c:v>Increase Employee Engagement Score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3.0120481927710843E-2</c:v>
                </c:pt>
                <c:pt idx="1">
                  <c:v>5.4216867469879519E-2</c:v>
                </c:pt>
                <c:pt idx="2">
                  <c:v>6.0240963855421686E-2</c:v>
                </c:pt>
                <c:pt idx="3">
                  <c:v>9.6385542168674704E-2</c:v>
                </c:pt>
                <c:pt idx="4">
                  <c:v>0.10240963855421686</c:v>
                </c:pt>
                <c:pt idx="5">
                  <c:v>0.15662650602409639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C-47DF-B6D5-36AB7ADCB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050" dirty="0"/>
              <a:t>Does Your Company Measure the Business Value of Community Investments in Terms of Metrics that Assess Employees?</a:t>
            </a:r>
          </a:p>
        </c:rich>
      </c:tx>
      <c:layout>
        <c:manualLayout>
          <c:xMode val="edge"/>
          <c:yMode val="edge"/>
          <c:x val="0.12138478550539403"/>
          <c:y val="7.2970241495242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311510319805761E-2"/>
          <c:y val="0.18904324977715642"/>
          <c:w val="0.92834964144047483"/>
          <c:h val="0.810956750222843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Does Your Company Measure the Business Value of Community Investments in Terms of Metrics that Assess Employees?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0.46994535519125685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7-4AEC-886C-BDA47A8844A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Does Your Company Measure the Business Value of Community Investments in Terms of Metrics that Assess Employees?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0.10382513661202186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7-4AEC-886C-BDA47A8844A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87-4AEC-886C-BDA47A884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Does Your Company Measure the Business Value of Community Investments in Terms of Metrics that Assess Employees?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0.42622950819672129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7-4AEC-886C-BDA47A8844A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Does Your Company Measure the Business Value of Community Investments in Terms of Metrics that Assess Employees?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A487-4AEC-886C-BDA47A8844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0046776"/>
        <c:axId val="510048736"/>
      </c:barChart>
      <c:catAx>
        <c:axId val="510046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0048736"/>
        <c:crosses val="autoZero"/>
        <c:auto val="1"/>
        <c:lblAlgn val="ctr"/>
        <c:lblOffset val="100"/>
        <c:noMultiLvlLbl val="0"/>
      </c:catAx>
      <c:valAx>
        <c:axId val="510048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004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/>
              <a:t>Does Your Company Measure the Business Value of Community Investments in Terms of Metrics that Assess the Brand or Customers?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Does Your Company Measure the Business Value of Community Investments in Terms of Metrics that Assess Employees?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0.5617977528089888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0-4662-A06D-1E4D0A4933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Does Your Company Measure the Business Value of Community Investments in Terms of Metrics that Assess Employees?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0.10674157303370786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0-4662-A06D-1E4D0A4933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Does Your Company Measure the Business Value of Community Investments in Terms of Metrics that Assess Employees?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0.33146067415730335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0-4662-A06D-1E4D0A4933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0047560"/>
        <c:axId val="510044424"/>
      </c:barChart>
      <c:catAx>
        <c:axId val="510047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0044424"/>
        <c:crosses val="autoZero"/>
        <c:auto val="1"/>
        <c:lblAlgn val="ctr"/>
        <c:lblOffset val="100"/>
        <c:noMultiLvlLbl val="0"/>
      </c:catAx>
      <c:valAx>
        <c:axId val="510044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004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412837816806955"/>
          <c:y val="3.48310311027394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88968316362154"/>
          <c:y val="0.30630737863854002"/>
          <c:w val="0.39606875132597313"/>
          <c:h val="0.60724392198507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Most Important Brand/Customer Benefit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DB6-46D1-BEBA-6A36C519A0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6-46D1-BEBA-6A36C519A0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DB6-46D1-BEBA-6A36C519A0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B6-46D1-BEBA-6A36C519A0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6-46D1-BEBA-6A36C519A0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B6-46D1-BEBA-6A36C519A0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6-46D1-BEBA-6A36C519A0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B6-46D1-BEBA-6A36C519A0FE}"/>
              </c:ext>
            </c:extLst>
          </c:dPt>
          <c:dLbls>
            <c:dLbl>
              <c:idx val="0"/>
              <c:layout>
                <c:manualLayout>
                  <c:x val="2.271819032977868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B6-46D1-BEBA-6A36C519A0FE}"/>
                </c:ext>
              </c:extLst>
            </c:dLbl>
            <c:dLbl>
              <c:idx val="1"/>
              <c:layout>
                <c:manualLayout>
                  <c:x val="-0.17265824650631803"/>
                  <c:y val="3.1347927992465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B6-46D1-BEBA-6A36C519A0FE}"/>
                </c:ext>
              </c:extLst>
            </c:dLbl>
            <c:dLbl>
              <c:idx val="2"/>
              <c:layout>
                <c:manualLayout>
                  <c:x val="3.4077285494668021E-2"/>
                  <c:y val="-1.74155155513697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B6-46D1-BEBA-6A36C519A0FE}"/>
                </c:ext>
              </c:extLst>
            </c:dLbl>
            <c:dLbl>
              <c:idx val="3"/>
              <c:layout>
                <c:manualLayout>
                  <c:x val="6.3610932923380228E-2"/>
                  <c:y val="5.57296497643830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B6-46D1-BEBA-6A36C519A0FE}"/>
                </c:ext>
              </c:extLst>
            </c:dLbl>
            <c:dLbl>
              <c:idx val="4"/>
              <c:layout>
                <c:manualLayout>
                  <c:x val="6.8154570989336048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B6-46D1-BEBA-6A36C519A0FE}"/>
                </c:ext>
              </c:extLst>
            </c:dLbl>
            <c:dLbl>
              <c:idx val="5"/>
              <c:layout>
                <c:manualLayout>
                  <c:x val="2.2718190329778599E-2"/>
                  <c:y val="-1.2771230536659504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B6-46D1-BEBA-6A36C519A0FE}"/>
                </c:ext>
              </c:extLst>
            </c:dLbl>
            <c:dLbl>
              <c:idx val="6"/>
              <c:layout>
                <c:manualLayout>
                  <c:x val="-1.8174552263822946E-2"/>
                  <c:y val="-3.483103110273947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B6-46D1-BEBA-6A36C519A0FE}"/>
                </c:ext>
              </c:extLst>
            </c:dLbl>
            <c:dLbl>
              <c:idx val="7"/>
              <c:layout>
                <c:manualLayout>
                  <c:x val="-1.703864274733401E-2"/>
                  <c:y val="-6.9662062205478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04710500490678"/>
                      <c:h val="0.2160917169613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DB6-46D1-BEBA-6A36C519A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Increase Customer Referrals</c:v>
                </c:pt>
                <c:pt idx="1">
                  <c:v>Some Combination of the Previous Options</c:v>
                </c:pt>
                <c:pt idx="2">
                  <c:v>Other, Please Specify</c:v>
                </c:pt>
                <c:pt idx="3">
                  <c:v>Acquire New Customers</c:v>
                </c:pt>
                <c:pt idx="4">
                  <c:v>Increase Customer Loyalty</c:v>
                </c:pt>
                <c:pt idx="5">
                  <c:v>Attract and Retain Best Candidates and Employees</c:v>
                </c:pt>
                <c:pt idx="6">
                  <c:v>Improve Brand Perception</c:v>
                </c:pt>
                <c:pt idx="7">
                  <c:v>Improve Reputation/Trust Score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2.6315789473684209E-2</c:v>
                </c:pt>
                <c:pt idx="2">
                  <c:v>0.04</c:v>
                </c:pt>
                <c:pt idx="3">
                  <c:v>7.8947368421052627E-2</c:v>
                </c:pt>
                <c:pt idx="4">
                  <c:v>0.15131578947368421</c:v>
                </c:pt>
                <c:pt idx="5">
                  <c:v>0.15789473684210525</c:v>
                </c:pt>
                <c:pt idx="6">
                  <c:v>0.26315789473684209</c:v>
                </c:pt>
                <c:pt idx="7">
                  <c:v>0.27631578947368424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6-46D1-BEBA-6A36C519A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8137-30BE-40A3-A92A-3CB1DCD9BDE3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7B7B-ACE1-4B96-87C1-42E5F1FDD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1240F-1016-4B29-A21A-A064F968AF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1240F-1016-4B29-A21A-A064F968AF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6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A836A5-06DD-CB47-8117-E2DD2544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45DCEC-87FB-684D-9A72-8CFB89EBBF55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19087" b="6039"/>
          <a:stretch/>
        </p:blipFill>
        <p:spPr>
          <a:xfrm>
            <a:off x="7077401" y="1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24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E39114-032B-1A4A-89F5-318498FFCD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BCB7E-B8C6-A343-86F6-67DDD0C75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-4280" b="3574"/>
          <a:stretch/>
        </p:blipFill>
        <p:spPr>
          <a:xfrm>
            <a:off x="1294459" y="-1"/>
            <a:ext cx="8293571" cy="685800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light blue b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DD429-A955-BB4A-9299-12C7A613974B}"/>
              </a:ext>
            </a:extLst>
          </p:cNvPr>
          <p:cNvSpPr/>
          <p:nvPr userDrawn="1"/>
        </p:nvSpPr>
        <p:spPr>
          <a:xfrm rot="5400000">
            <a:off x="3687916" y="-1483519"/>
            <a:ext cx="4665476" cy="1204131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CAF92-D608-9840-87A7-6ADAA42858EF}"/>
              </a:ext>
            </a:extLst>
          </p:cNvPr>
          <p:cNvSpPr/>
          <p:nvPr userDrawn="1"/>
        </p:nvSpPr>
        <p:spPr>
          <a:xfrm>
            <a:off x="0" y="1803460"/>
            <a:ext cx="12192000" cy="4032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4859-4C6D-CC4C-8C44-7E7F43A9F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975" y="1803400"/>
            <a:ext cx="10515600" cy="401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01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F795D-4906-EB43-B5FD-20E485E1F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EFD5A-171C-E74A-B76F-294AFE417A14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20F91-4708-1E41-9F59-879EE1D6B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5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9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6730EC-7B9D-C945-A256-0DC2A176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EC9FE-52AF-5F44-B4A8-EE3B39094086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32480-F325-4A41-987B-83FB117DE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1DD238-9B77-8B45-9DA1-B07952F82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peaker slide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F31C0E-BEDA-A945-BF67-8537E301CF7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A5670-9EC1-6343-BF67-9126E39A0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49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8C5D3-DE8C-1248-91B4-C07EE06D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12217" r="42408"/>
          <a:stretch/>
        </p:blipFill>
        <p:spPr>
          <a:xfrm>
            <a:off x="9237" y="0"/>
            <a:ext cx="3111747" cy="6858000"/>
          </a:xfrm>
          <a:prstGeom prst="rect">
            <a:avLst/>
          </a:prstGeom>
          <a:effectLst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A53A42-F4D8-3A49-90D4-4500E9655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7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A324DF-5A29-7144-A401-C9AFFB791D7E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11512-9DA0-FE47-8A0E-F71952875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7543" r="19339" b="6822"/>
          <a:stretch/>
        </p:blipFill>
        <p:spPr>
          <a:xfrm>
            <a:off x="7233920" y="-6002"/>
            <a:ext cx="4958080" cy="52638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263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85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2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3890" r="64171" b="6369"/>
          <a:stretch/>
        </p:blipFill>
        <p:spPr>
          <a:xfrm rot="5400000">
            <a:off x="5472968" y="-5472968"/>
            <a:ext cx="1282087" cy="12228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10" y="325570"/>
            <a:ext cx="10515600" cy="71722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989333"/>
            <a:ext cx="10515600" cy="3830734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307CE-90E4-452A-A6E6-240A08DE95B3}"/>
              </a:ext>
            </a:extLst>
          </p:cNvPr>
          <p:cNvSpPr/>
          <p:nvPr userDrawn="1"/>
        </p:nvSpPr>
        <p:spPr>
          <a:xfrm>
            <a:off x="0" y="1247253"/>
            <a:ext cx="12192000" cy="537623"/>
          </a:xfrm>
          <a:prstGeom prst="rect">
            <a:avLst/>
          </a:prstGeom>
          <a:gradFill rotWithShape="1">
            <a:gsLst>
              <a:gs pos="0">
                <a:srgbClr val="00649D"/>
              </a:gs>
              <a:gs pos="100000">
                <a:srgbClr val="00649D">
                  <a:lumMod val="5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14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68503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EFD5A-171C-E74A-B76F-294AFE417A14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20F91-4708-1E41-9F59-879EE1D6B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9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6730EC-7B9D-C945-A256-0DC2A176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EC9FE-52AF-5F44-B4A8-EE3B39094086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32480-F325-4A41-987B-83FB117DE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1DD238-9B77-8B45-9DA1-B07952F82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1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F31C0E-BEDA-A945-BF67-8537E301CF7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A5670-9EC1-6343-BF67-9126E39A0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100749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487941" y="2792186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934366" y="3296307"/>
            <a:ext cx="66559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CA0AC2-95A8-6D44-8BBB-2843D177C5E4}"/>
              </a:ext>
            </a:extLst>
          </p:cNvPr>
          <p:cNvSpPr/>
          <p:nvPr userDrawn="1"/>
        </p:nvSpPr>
        <p:spPr>
          <a:xfrm>
            <a:off x="1010959" y="678230"/>
            <a:ext cx="9968821" cy="525295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F31C0E-BEDA-A945-BF67-8537E301CF7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A5670-9EC1-6343-BF67-9126E39A0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40FAD7-4555-B94E-B868-5363A3986DD6}"/>
              </a:ext>
            </a:extLst>
          </p:cNvPr>
          <p:cNvSpPr/>
          <p:nvPr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A8810-8746-B547-B942-E21595C1A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7F3305-0216-7943-82AD-67ABDB573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58044-FED4-D547-89B4-C98F5C56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4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oll Que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8C5D3-DE8C-1248-91B4-C07EE06D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7" r="42408"/>
          <a:stretch/>
        </p:blipFill>
        <p:spPr>
          <a:xfrm>
            <a:off x="9237" y="0"/>
            <a:ext cx="3111747" cy="6858000"/>
          </a:xfrm>
          <a:prstGeom prst="rect">
            <a:avLst/>
          </a:prstGeom>
          <a:effectLst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A53A42-F4D8-3A49-90D4-4500E9655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reaker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A836A5-06DD-CB47-8117-E2DD2544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76A4C-F64A-284D-A55D-689C51A87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4" t="7786" r="-4280" b="3574"/>
          <a:stretch/>
        </p:blipFill>
        <p:spPr>
          <a:xfrm>
            <a:off x="1294459" y="-1"/>
            <a:ext cx="829357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reaker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A836A5-06DD-CB47-8117-E2DD2544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AF7D5-1FC4-E648-9066-22910481A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304" y="0"/>
            <a:ext cx="8760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D16ED5D-FB08-2E43-9DA2-22D3EDD1B34F}"/>
              </a:ext>
            </a:extLst>
          </p:cNvPr>
          <p:cNvSpPr/>
          <p:nvPr userDrawn="1"/>
        </p:nvSpPr>
        <p:spPr>
          <a:xfrm>
            <a:off x="2" y="-5857"/>
            <a:ext cx="12191999" cy="248092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F27BEF-1056-ED41-9E83-C137FA46C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88" b="15216"/>
          <a:stretch/>
        </p:blipFill>
        <p:spPr>
          <a:xfrm>
            <a:off x="14051" y="-9167"/>
            <a:ext cx="3549471" cy="248092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70905FA-99B7-9D40-9991-556060A88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50608A07-07A2-5B41-9773-58F8928B05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49408" y="3935347"/>
            <a:ext cx="2262735" cy="18948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AFFD2BA-9250-C84A-9389-93D60B4A2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14354" y="1923965"/>
            <a:ext cx="1732843" cy="17328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2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16CF96-DD20-9C43-85E5-95D89A5990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86657" y="1923965"/>
            <a:ext cx="1732843" cy="17328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478BBC-6FCE-6444-A271-BBFD04AB58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58961" y="1923965"/>
            <a:ext cx="1732843" cy="17328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61D70F31-9206-9242-91C9-D14DD6B29D7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4821711" y="3935347"/>
            <a:ext cx="2262735" cy="18948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86ED651-FB90-C640-A4D2-75FA5DF44210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7694015" y="3935347"/>
            <a:ext cx="2262735" cy="18948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4EFC380-1B30-F24E-9F7F-354D42C25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9B0121D-F3A9-EB4B-9AEB-235A7C3C51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536" y="336664"/>
            <a:ext cx="1489797" cy="783843"/>
          </a:xfrm>
          <a:prstGeom prst="rect">
            <a:avLst/>
          </a:prstGeom>
          <a:noFill/>
          <a:effectLst>
            <a:outerShdw blurRad="50800" dist="38100" dir="5400000" algn="t" rotWithShape="0">
              <a:schemeClr val="accent5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5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nd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DA20BC4-65C6-4146-8D68-800F7274D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2AB12-8D2C-E349-900B-0D9DC0D81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 r="43380"/>
          <a:stretch/>
        </p:blipFill>
        <p:spPr>
          <a:xfrm>
            <a:off x="0" y="0"/>
            <a:ext cx="312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nd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DA20BC4-65C6-4146-8D68-800F7274D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2AB12-8D2C-E349-900B-0D9DC0D81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40FAD7-4555-B94E-B868-5363A3986DD6}"/>
              </a:ext>
            </a:extLst>
          </p:cNvPr>
          <p:cNvSpPr/>
          <p:nvPr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C1F07A-5583-E94A-A5C9-A5C0DB60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eaker Pag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8F0C77A-4787-2642-9AB1-B8A40CD71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DA4435-3BA7-FC44-9329-08F68FF9D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eaker Pag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8C5D3-DE8C-1248-91B4-C07EE06D1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DDAD53B-6D53-0148-9802-31188441D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reaker Pag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DDAD53B-6D53-0148-9802-31188441D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53885-BEB5-DF4E-B82B-30DFE45F2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E7DC4B-B2D4-9049-A802-C14E0851C804}"/>
              </a:ext>
            </a:extLst>
          </p:cNvPr>
          <p:cNvSpPr/>
          <p:nvPr userDrawn="1"/>
        </p:nvSpPr>
        <p:spPr>
          <a:xfrm rot="10800000">
            <a:off x="1" y="-5857"/>
            <a:ext cx="12191999" cy="159970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2188396"/>
            <a:ext cx="10515600" cy="3680656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930AC-8DFF-6147-86E9-A6248E3C8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27942" r="5937" b="26559"/>
          <a:stretch/>
        </p:blipFill>
        <p:spPr>
          <a:xfrm>
            <a:off x="8896864" y="-1"/>
            <a:ext cx="3295135" cy="159384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BEE54-4A88-47D6-A38D-BEE3B391B88D}"/>
              </a:ext>
            </a:extLst>
          </p:cNvPr>
          <p:cNvSpPr/>
          <p:nvPr userDrawn="1"/>
        </p:nvSpPr>
        <p:spPr>
          <a:xfrm>
            <a:off x="1" y="1540784"/>
            <a:ext cx="12191999" cy="4712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D1CEE-C8EA-4564-A668-45064DC63939}"/>
              </a:ext>
            </a:extLst>
          </p:cNvPr>
          <p:cNvSpPr txBox="1"/>
          <p:nvPr userDrawn="1"/>
        </p:nvSpPr>
        <p:spPr>
          <a:xfrm>
            <a:off x="688910" y="1504747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33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7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A836A5-06DD-CB47-8117-E2DD2544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A324DF-5A29-7144-A401-C9AFFB791D7E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11512-9DA0-FE47-8A0E-F71952875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7543" r="19339" b="6822"/>
          <a:stretch/>
        </p:blipFill>
        <p:spPr>
          <a:xfrm>
            <a:off x="7233920" y="-6002"/>
            <a:ext cx="4958080" cy="52638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735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7F3305-0216-7943-82AD-67ABDB573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58044-FED4-D547-89B4-C98F5C56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70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E7DC4B-B2D4-9049-A802-C14E0851C804}"/>
              </a:ext>
            </a:extLst>
          </p:cNvPr>
          <p:cNvSpPr/>
          <p:nvPr userDrawn="1"/>
        </p:nvSpPr>
        <p:spPr>
          <a:xfrm rot="10800000">
            <a:off x="2" y="-5856"/>
            <a:ext cx="12191999" cy="12896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930AC-8DFF-6147-86E9-A6248E3C8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27942" r="-2289" b="26559"/>
          <a:stretch/>
        </p:blipFill>
        <p:spPr>
          <a:xfrm>
            <a:off x="8896864" y="-1"/>
            <a:ext cx="2899394" cy="128965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315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97D4D5-DDC2-0248-A092-636D5B4C86A6}"/>
              </a:ext>
            </a:extLst>
          </p:cNvPr>
          <p:cNvSpPr/>
          <p:nvPr userDrawn="1"/>
        </p:nvSpPr>
        <p:spPr>
          <a:xfrm>
            <a:off x="2" y="-5856"/>
            <a:ext cx="12191999" cy="15948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D11E7-82C6-F64D-921F-DE3AC18F4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38579"/>
          <a:stretch/>
        </p:blipFill>
        <p:spPr>
          <a:xfrm>
            <a:off x="28099" y="-5856"/>
            <a:ext cx="3535423" cy="1594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346" y="6498123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6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B003E1-02D4-594F-AA25-6DDE2AA2D2F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082BD-71B4-F84A-8A64-ED97B0EA6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421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94A12-4FC2-064F-8507-4F9D9250BEA1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1A6032-8BCF-E946-AE26-219F59179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76F5A-1FDA-6E43-AC54-67DB04EE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111" r="43380"/>
          <a:stretch/>
        </p:blipFill>
        <p:spPr>
          <a:xfrm>
            <a:off x="0" y="0"/>
            <a:ext cx="312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06C795-894F-5A4C-8C4D-830ED29957E6}"/>
              </a:ext>
            </a:extLst>
          </p:cNvPr>
          <p:cNvSpPr/>
          <p:nvPr userDrawn="1"/>
        </p:nvSpPr>
        <p:spPr>
          <a:xfrm>
            <a:off x="2" y="1581520"/>
            <a:ext cx="12191999" cy="115019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50608A07-07A2-5B41-9773-58F8928B05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63046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16CF96-DD20-9C43-85E5-95D89A5990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77053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478BBC-6FCE-6444-A271-BBFD04AB58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9951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6B0DCCD-467F-2646-8DC0-1A314410C66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82847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C3E4241-6000-6E4A-A484-7F74C8E2C9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685744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61D70F31-9206-9242-91C9-D14DD6B29D7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198938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86ED651-FB90-C640-A4D2-75FA5DF44210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307330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98DF889A-3AE1-CB42-A9CD-906E81AB6C1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369887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AE91D919-C20C-6148-A961-F75F31DB4898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474634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4EFC380-1B30-F24E-9F7F-354D42C25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1EFE24-F8DF-074E-AEA6-745173C53E89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EE6CE8-8EBF-E14E-B312-B3ECAECF8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4F67ACB-74F1-F84A-B491-A5C96BAC2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A89FF5E-005E-404C-9A62-C8DE64FEE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4000"/>
          </a:blip>
          <a:srcRect l="-2914" t="59610" r="-4280" b="8308"/>
          <a:stretch/>
        </p:blipFill>
        <p:spPr>
          <a:xfrm>
            <a:off x="-114657" y="1588957"/>
            <a:ext cx="3812232" cy="1140939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AFFD2BA-9250-C84A-9389-93D60B4A2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4156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2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slid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2D74B4-C2B7-3348-A3D4-9970A03AAD13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2B54E-E0D0-1042-8C18-C83A2C681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01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45DCEC-87FB-684D-9A72-8CFB89EBBF55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19087" b="6039"/>
          <a:stretch/>
        </p:blipFill>
        <p:spPr>
          <a:xfrm>
            <a:off x="7077401" y="1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41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97D4D5-DDC2-0248-A092-636D5B4C86A6}"/>
              </a:ext>
            </a:extLst>
          </p:cNvPr>
          <p:cNvSpPr/>
          <p:nvPr userDrawn="1"/>
        </p:nvSpPr>
        <p:spPr>
          <a:xfrm>
            <a:off x="2" y="-5856"/>
            <a:ext cx="12191999" cy="15948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D11E7-82C6-F64D-921F-DE3AC18F4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38579"/>
          <a:stretch/>
        </p:blipFill>
        <p:spPr>
          <a:xfrm>
            <a:off x="28099" y="-5856"/>
            <a:ext cx="3535423" cy="1594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4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E39114-032B-1A4A-89F5-318498FFCD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BCB7E-B8C6-A343-86F6-67DDD0C75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-4280" b="3574"/>
          <a:stretch/>
        </p:blipFill>
        <p:spPr>
          <a:xfrm>
            <a:off x="1294459" y="-1"/>
            <a:ext cx="8293571" cy="685800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8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light blue b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DD429-A955-BB4A-9299-12C7A613974B}"/>
              </a:ext>
            </a:extLst>
          </p:cNvPr>
          <p:cNvSpPr/>
          <p:nvPr userDrawn="1"/>
        </p:nvSpPr>
        <p:spPr>
          <a:xfrm rot="5400000">
            <a:off x="3687916" y="-1483519"/>
            <a:ext cx="4665476" cy="1204131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CAF92-D608-9840-87A7-6ADAA42858EF}"/>
              </a:ext>
            </a:extLst>
          </p:cNvPr>
          <p:cNvSpPr/>
          <p:nvPr userDrawn="1"/>
        </p:nvSpPr>
        <p:spPr>
          <a:xfrm>
            <a:off x="0" y="1803460"/>
            <a:ext cx="12192000" cy="4032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4859-4C6D-CC4C-8C44-7E7F43A9F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975" y="1803400"/>
            <a:ext cx="10515600" cy="401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171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F795D-4906-EB43-B5FD-20E485E1F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6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EFD5A-171C-E74A-B76F-294AFE417A14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20F91-4708-1E41-9F59-879EE1D6B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9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839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6730EC-7B9D-C945-A256-0DC2A176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EC9FE-52AF-5F44-B4A8-EE3B39094086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32480-F325-4A41-987B-83FB117DE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1DD238-9B77-8B45-9DA1-B07952F82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5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peaker slide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F31C0E-BEDA-A945-BF67-8537E301CF7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A5670-9EC1-6343-BF67-9126E39A0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73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8C5D3-DE8C-1248-91B4-C07EE06D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12217" r="42408"/>
          <a:stretch/>
        </p:blipFill>
        <p:spPr>
          <a:xfrm>
            <a:off x="9237" y="0"/>
            <a:ext cx="3111747" cy="6858000"/>
          </a:xfrm>
          <a:prstGeom prst="rect">
            <a:avLst/>
          </a:prstGeom>
          <a:effectLst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A53A42-F4D8-3A49-90D4-4500E9655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0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830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B003E1-02D4-594F-AA25-6DDE2AA2D2F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082BD-71B4-F84A-8A64-ED97B0EA6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30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71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5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94A12-4FC2-064F-8507-4F9D9250BEA1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1A6032-8BCF-E946-AE26-219F59179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76F5A-1FDA-6E43-AC54-67DB04EE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111" r="43380"/>
          <a:stretch/>
        </p:blipFill>
        <p:spPr>
          <a:xfrm>
            <a:off x="0" y="0"/>
            <a:ext cx="312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06C795-894F-5A4C-8C4D-830ED29957E6}"/>
              </a:ext>
            </a:extLst>
          </p:cNvPr>
          <p:cNvSpPr/>
          <p:nvPr userDrawn="1"/>
        </p:nvSpPr>
        <p:spPr>
          <a:xfrm>
            <a:off x="2" y="1581520"/>
            <a:ext cx="12191999" cy="115019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50608A07-07A2-5B41-9773-58F8928B05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63046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16CF96-DD20-9C43-85E5-95D89A5990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77053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478BBC-6FCE-6444-A271-BBFD04AB58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9951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6B0DCCD-467F-2646-8DC0-1A314410C66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82847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C3E4241-6000-6E4A-A484-7F74C8E2C9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685744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61D70F31-9206-9242-91C9-D14DD6B29D7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198938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86ED651-FB90-C640-A4D2-75FA5DF44210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307330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98DF889A-3AE1-CB42-A9CD-906E81AB6C1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369887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AE91D919-C20C-6148-A961-F75F31DB4898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474634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4EFC380-1B30-F24E-9F7F-354D42C25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1EFE24-F8DF-074E-AEA6-745173C53E89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EE6CE8-8EBF-E14E-B312-B3ECAECF8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4F67ACB-74F1-F84A-B491-A5C96BAC2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A89FF5E-005E-404C-9A62-C8DE64FEE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4000"/>
          </a:blip>
          <a:srcRect l="-2914" t="59610" r="-4280" b="8308"/>
          <a:stretch/>
        </p:blipFill>
        <p:spPr>
          <a:xfrm>
            <a:off x="-114657" y="1588957"/>
            <a:ext cx="3812232" cy="1140939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AFFD2BA-9250-C84A-9389-93D60B4A2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4156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2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slid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2D74B4-C2B7-3348-A3D4-9970A03AAD13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2B54E-E0D0-1042-8C18-C83A2C681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8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6245"/>
            <a:ext cx="10515600" cy="473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0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2358E-0F50-4412-B6B4-766ED48DA65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42" y="6072182"/>
            <a:ext cx="1376632" cy="6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9" r:id="rId2"/>
    <p:sldLayoutId id="2147483704" r:id="rId3"/>
    <p:sldLayoutId id="2147483680" r:id="rId4"/>
    <p:sldLayoutId id="2147483710" r:id="rId5"/>
    <p:sldLayoutId id="2147483706" r:id="rId6"/>
    <p:sldLayoutId id="2147483703" r:id="rId7"/>
    <p:sldLayoutId id="2147483695" r:id="rId8"/>
    <p:sldLayoutId id="2147483708" r:id="rId9"/>
    <p:sldLayoutId id="2147483681" r:id="rId10"/>
    <p:sldLayoutId id="2147483705" r:id="rId11"/>
    <p:sldLayoutId id="2147483709" r:id="rId12"/>
    <p:sldLayoutId id="2147483700" r:id="rId13"/>
    <p:sldLayoutId id="2147483687" r:id="rId14"/>
    <p:sldLayoutId id="2147483707" r:id="rId15"/>
    <p:sldLayoutId id="2147483688" r:id="rId16"/>
    <p:sldLayoutId id="2147483689" r:id="rId17"/>
    <p:sldLayoutId id="2147483692" r:id="rId18"/>
    <p:sldLayoutId id="2147483683" r:id="rId19"/>
    <p:sldLayoutId id="2147483701" r:id="rId20"/>
    <p:sldLayoutId id="2147483685" r:id="rId21"/>
    <p:sldLayoutId id="2147483702" r:id="rId22"/>
    <p:sldLayoutId id="214748371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59D"/>
        </a:buClr>
        <a:buFont typeface="Gill Sans MT" panose="020B0502020104020203" pitchFamily="34" charset="0"/>
        <a:buChar char="&gt;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564" y="239362"/>
            <a:ext cx="10895659" cy="55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1" y="6627415"/>
            <a:ext cx="4475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CECP: Business</a:t>
            </a:r>
            <a:r>
              <a:rPr lang="en-US" sz="1067" baseline="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Impact Measurement </a:t>
            </a:r>
            <a:endParaRPr lang="en-US" sz="1067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6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i="0" kern="1200" cap="all">
          <a:solidFill>
            <a:srgbClr val="8C8C95"/>
          </a:solidFill>
          <a:latin typeface="Open Sans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6245"/>
            <a:ext cx="10515600" cy="473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0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2358E-0F50-4412-B6B4-766ED48DA65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42" y="6072182"/>
            <a:ext cx="1376632" cy="6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59D"/>
        </a:buClr>
        <a:buFont typeface="Gill Sans MT" panose="020B0502020104020203" pitchFamily="34" charset="0"/>
        <a:buChar char="&gt;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3DE5-BA2D-ED47-BA5D-7CE674161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Impact Measurement Insights from </a:t>
            </a:r>
            <a:r>
              <a:rPr lang="en-US" i="1" dirty="0"/>
              <a:t>Giving in Numbers: 2019 Edition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0BC14-F305-3941-BD0D-644EF4CE8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D9349-4E0A-4D08-86FD-4F52A9BB409A}"/>
              </a:ext>
            </a:extLst>
          </p:cNvPr>
          <p:cNvSpPr txBox="1"/>
          <p:nvPr/>
        </p:nvSpPr>
        <p:spPr>
          <a:xfrm>
            <a:off x="375920" y="5496560"/>
            <a:ext cx="323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33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</a:p>
          <a:p>
            <a:pPr algn="l"/>
            <a:r>
              <a:rPr lang="en-US" sz="2400" dirty="0">
                <a:solidFill>
                  <a:srgbClr val="0033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insights@cecp.co</a:t>
            </a:r>
          </a:p>
        </p:txBody>
      </p:sp>
    </p:spTree>
    <p:extLst>
      <p:ext uri="{BB962C8B-B14F-4D97-AF65-F5344CB8AC3E}">
        <p14:creationId xmlns:p14="http://schemas.microsoft.com/office/powerpoint/2010/main" val="249687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61E2A4-1AB9-40CE-A4F7-45C48E535BB9}"/>
              </a:ext>
            </a:extLst>
          </p:cNvPr>
          <p:cNvGrpSpPr/>
          <p:nvPr/>
        </p:nvGrpSpPr>
        <p:grpSpPr>
          <a:xfrm>
            <a:off x="-62350" y="1493503"/>
            <a:ext cx="9663550" cy="5047263"/>
            <a:chOff x="454895" y="1270045"/>
            <a:chExt cx="6999517" cy="3785447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B667EEC6-C892-4CF0-8068-099A1150D8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2615032"/>
                </p:ext>
              </p:extLst>
            </p:nvPr>
          </p:nvGraphicFramePr>
          <p:xfrm>
            <a:off x="1756995" y="1356527"/>
            <a:ext cx="5697417" cy="3494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1DC82FED-BF39-4B0E-A1EC-C7A8458043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9953317"/>
                </p:ext>
              </p:extLst>
            </p:nvPr>
          </p:nvGraphicFramePr>
          <p:xfrm>
            <a:off x="454895" y="1270045"/>
            <a:ext cx="2924619" cy="37854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A41BF0-5639-48BC-9CEB-97FF6C7CF1DB}"/>
              </a:ext>
            </a:extLst>
          </p:cNvPr>
          <p:cNvSpPr txBox="1"/>
          <p:nvPr/>
        </p:nvSpPr>
        <p:spPr>
          <a:xfrm>
            <a:off x="2878918" y="6202212"/>
            <a:ext cx="108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N=183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D8A2EB-D715-4590-AEA4-3EC685C9F54C}"/>
              </a:ext>
            </a:extLst>
          </p:cNvPr>
          <p:cNvSpPr txBox="1"/>
          <p:nvPr/>
        </p:nvSpPr>
        <p:spPr>
          <a:xfrm>
            <a:off x="5157663" y="6182987"/>
            <a:ext cx="108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N=166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A785A-256C-4B83-8F22-7422847635D6}"/>
              </a:ext>
            </a:extLst>
          </p:cNvPr>
          <p:cNvSpPr txBox="1"/>
          <p:nvPr/>
        </p:nvSpPr>
        <p:spPr>
          <a:xfrm>
            <a:off x="3012109" y="6565756"/>
            <a:ext cx="77317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Sample size “n” varies due to different response rates to each measurement of business value survey question.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CDEA233-8844-4B5D-BD1C-16B60CDA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CECP Giving in Numbers: Business Impact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2AE08-2423-419F-9C9C-9D4F5E7E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33" b="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6272C76B-FA32-574B-B651-7ED5D604AA6A}" type="slidenum">
              <a:rPr lang="en-US" smtClean="0"/>
              <a:pPr defTabSz="914377"/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96CABEEC-36C8-490B-9DB0-C4892D092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4154"/>
              </p:ext>
            </p:extLst>
          </p:nvPr>
        </p:nvGraphicFramePr>
        <p:xfrm>
          <a:off x="9664700" y="2247844"/>
          <a:ext cx="2336800" cy="3298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310472496"/>
                    </a:ext>
                  </a:extLst>
                </a:gridCol>
              </a:tblGrid>
              <a:tr h="52495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Top Methods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68069218"/>
                  </a:ext>
                </a:extLst>
              </a:tr>
              <a:tr h="66662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Lever existing employee survey (43%)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74096319"/>
                  </a:ext>
                </a:extLst>
              </a:tr>
              <a:tr h="66337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Survey volunteers (34%)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02370017"/>
                  </a:ext>
                </a:extLst>
              </a:tr>
              <a:tr h="14438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Analyze HR data to compare volunteers to non-volunteers (5%)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9071924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1D737F1-AA61-4AB8-905D-7D41AFF5A102}"/>
              </a:ext>
            </a:extLst>
          </p:cNvPr>
          <p:cNvSpPr txBox="1"/>
          <p:nvPr/>
        </p:nvSpPr>
        <p:spPr>
          <a:xfrm>
            <a:off x="838200" y="1312972"/>
            <a:ext cx="10615154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67" b="1" i="1" dirty="0">
                <a:solidFill>
                  <a:schemeClr val="bg1"/>
                </a:solidFill>
              </a:rPr>
              <a:t>Benefits of CSR on Employee Metrics</a:t>
            </a:r>
            <a:endParaRPr lang="en-US" sz="2667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3E2ABF-5B46-49ED-8658-947332B85D65}"/>
              </a:ext>
            </a:extLst>
          </p:cNvPr>
          <p:cNvGrpSpPr/>
          <p:nvPr/>
        </p:nvGrpSpPr>
        <p:grpSpPr>
          <a:xfrm>
            <a:off x="-324979" y="2015491"/>
            <a:ext cx="10895659" cy="4459643"/>
            <a:chOff x="308149" y="1225897"/>
            <a:chExt cx="9140652" cy="3646174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3C37BA3-89A3-4984-A5EA-041AD17CBD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9392389"/>
                </p:ext>
              </p:extLst>
            </p:nvPr>
          </p:nvGraphicFramePr>
          <p:xfrm>
            <a:off x="308149" y="1225898"/>
            <a:ext cx="3590611" cy="3646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38FB6A6-4F9D-46B6-AB9B-9F958F064364}"/>
                </a:ext>
              </a:extLst>
            </p:cNvPr>
            <p:cNvGraphicFramePr/>
            <p:nvPr/>
          </p:nvGraphicFramePr>
          <p:xfrm>
            <a:off x="3858567" y="1225897"/>
            <a:ext cx="5590234" cy="3646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A5744A6-7701-4269-9285-606D07063B67}"/>
              </a:ext>
            </a:extLst>
          </p:cNvPr>
          <p:cNvSpPr txBox="1"/>
          <p:nvPr/>
        </p:nvSpPr>
        <p:spPr>
          <a:xfrm>
            <a:off x="2723186" y="6009176"/>
            <a:ext cx="108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N=178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CF317-3145-4734-9FB9-27DD60193239}"/>
              </a:ext>
            </a:extLst>
          </p:cNvPr>
          <p:cNvSpPr txBox="1"/>
          <p:nvPr/>
        </p:nvSpPr>
        <p:spPr>
          <a:xfrm>
            <a:off x="6375627" y="6137872"/>
            <a:ext cx="108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N=152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DFBFD-BDF8-4B4E-B622-D56921DB38FF}"/>
              </a:ext>
            </a:extLst>
          </p:cNvPr>
          <p:cNvSpPr txBox="1"/>
          <p:nvPr/>
        </p:nvSpPr>
        <p:spPr>
          <a:xfrm>
            <a:off x="1701040" y="6538914"/>
            <a:ext cx="77317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6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Sample size “n” varies due to different response rates to each measurement of business value survey question.</a:t>
            </a: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48C0A19-ABD2-4941-8FE5-DAAB1C70C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08699"/>
              </p:ext>
            </p:extLst>
          </p:nvPr>
        </p:nvGraphicFramePr>
        <p:xfrm>
          <a:off x="9420200" y="2751453"/>
          <a:ext cx="2621939" cy="27144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1939">
                  <a:extLst>
                    <a:ext uri="{9D8B030D-6E8A-4147-A177-3AD203B41FA5}">
                      <a16:colId xmlns:a16="http://schemas.microsoft.com/office/drawing/2014/main" val="2310472496"/>
                    </a:ext>
                  </a:extLst>
                </a:gridCol>
              </a:tblGrid>
              <a:tr h="7163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Top Methods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68069218"/>
                  </a:ext>
                </a:extLst>
              </a:tr>
              <a:tr h="632349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Analyze Marketing data (30%)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74096319"/>
                  </a:ext>
                </a:extLst>
              </a:tr>
              <a:tr h="9352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Lever an external Company-Wide Brand Assessment (23%)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02370017"/>
                  </a:ext>
                </a:extLst>
              </a:tr>
              <a:tr h="4304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Survey customers (23%)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9071924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67CA5-FE65-4040-BEC2-EE77E1DF4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33" b="0" i="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6272C76B-FA32-574B-B651-7ED5D604AA6A}" type="slidenum">
              <a:rPr lang="en-US" smtClean="0"/>
              <a:pPr defTabSz="914377"/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C62F67-D98C-4236-8FCA-BEB081157628}"/>
              </a:ext>
            </a:extLst>
          </p:cNvPr>
          <p:cNvSpPr txBox="1">
            <a:spLocks/>
          </p:cNvSpPr>
          <p:nvPr/>
        </p:nvSpPr>
        <p:spPr>
          <a:xfrm>
            <a:off x="688910" y="325570"/>
            <a:ext cx="10515600" cy="71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CECP Giving in Numbers: Business Impact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B3032E-1757-4EFE-8C29-C1347C518A5C}"/>
              </a:ext>
            </a:extLst>
          </p:cNvPr>
          <p:cNvSpPr txBox="1"/>
          <p:nvPr/>
        </p:nvSpPr>
        <p:spPr>
          <a:xfrm>
            <a:off x="838200" y="1312972"/>
            <a:ext cx="10615154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67" b="1" i="1" dirty="0">
                <a:solidFill>
                  <a:schemeClr val="bg1"/>
                </a:solidFill>
              </a:rPr>
              <a:t>Benefits of CSR on Brand/Customer Metrics</a:t>
            </a:r>
            <a:endParaRPr lang="en-US" sz="2667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CECP">
      <a:dk1>
        <a:srgbClr val="000000"/>
      </a:dk1>
      <a:lt1>
        <a:srgbClr val="FFFFFF"/>
      </a:lt1>
      <a:dk2>
        <a:srgbClr val="58595B"/>
      </a:dk2>
      <a:lt2>
        <a:srgbClr val="B2B5B6"/>
      </a:lt2>
      <a:accent1>
        <a:srgbClr val="00AEEF"/>
      </a:accent1>
      <a:accent2>
        <a:srgbClr val="FFCE34"/>
      </a:accent2>
      <a:accent3>
        <a:srgbClr val="EE7623"/>
      </a:accent3>
      <a:accent4>
        <a:srgbClr val="00B6C9"/>
      </a:accent4>
      <a:accent5>
        <a:srgbClr val="00649D"/>
      </a:accent5>
      <a:accent6>
        <a:srgbClr val="B6006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solidFill>
              <a:srgbClr val="00335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9 ppt template 2.pptx" id="{152FFEFF-8BF6-456B-99C8-B10B649C79C0}" vid="{0D6BE1B5-AFD6-4142-91AD-85BB76A4A9A1}"/>
    </a:ext>
  </a:extLst>
</a:theme>
</file>

<file path=ppt/theme/theme2.xml><?xml version="1.0" encoding="utf-8"?>
<a:theme xmlns:a="http://schemas.openxmlformats.org/drawingml/2006/main" name="Custom Design">
  <a:themeElements>
    <a:clrScheme name="CECP">
      <a:dk1>
        <a:srgbClr val="000000"/>
      </a:dk1>
      <a:lt1>
        <a:srgbClr val="FFFFFF"/>
      </a:lt1>
      <a:dk2>
        <a:srgbClr val="58595B"/>
      </a:dk2>
      <a:lt2>
        <a:srgbClr val="B2B5B6"/>
      </a:lt2>
      <a:accent1>
        <a:srgbClr val="00AEEF"/>
      </a:accent1>
      <a:accent2>
        <a:srgbClr val="FFCE34"/>
      </a:accent2>
      <a:accent3>
        <a:srgbClr val="EE7623"/>
      </a:accent3>
      <a:accent4>
        <a:srgbClr val="00B6C9"/>
      </a:accent4>
      <a:accent5>
        <a:srgbClr val="00649D"/>
      </a:accent5>
      <a:accent6>
        <a:srgbClr val="B6006A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CECP">
      <a:dk1>
        <a:srgbClr val="000000"/>
      </a:dk1>
      <a:lt1>
        <a:srgbClr val="FFFFFF"/>
      </a:lt1>
      <a:dk2>
        <a:srgbClr val="58595B"/>
      </a:dk2>
      <a:lt2>
        <a:srgbClr val="B2B5B6"/>
      </a:lt2>
      <a:accent1>
        <a:srgbClr val="00AEEF"/>
      </a:accent1>
      <a:accent2>
        <a:srgbClr val="FFCE34"/>
      </a:accent2>
      <a:accent3>
        <a:srgbClr val="EE7623"/>
      </a:accent3>
      <a:accent4>
        <a:srgbClr val="00B6C9"/>
      </a:accent4>
      <a:accent5>
        <a:srgbClr val="00649D"/>
      </a:accent5>
      <a:accent6>
        <a:srgbClr val="B6006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ppt template 2.pptx" id="{152FFEFF-8BF6-456B-99C8-B10B649C79C0}" vid="{0D6BE1B5-AFD6-4142-91AD-85BB76A4A9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CECP PPT Template</Template>
  <TotalTime>651</TotalTime>
  <Words>255</Words>
  <Application>Microsoft Office PowerPoint</Application>
  <PresentationFormat>Widescreen</PresentationFormat>
  <Paragraphs>47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Courier New</vt:lpstr>
      <vt:lpstr>Gill Sans MT</vt:lpstr>
      <vt:lpstr>Open Sans</vt:lpstr>
      <vt:lpstr>Wingdings</vt:lpstr>
      <vt:lpstr>6_Office Theme</vt:lpstr>
      <vt:lpstr>Custom Design</vt:lpstr>
      <vt:lpstr>7_Office Theme</vt:lpstr>
      <vt:lpstr>Business Impact Measurement Insights from Giving in Numbers: 2019 Edition</vt:lpstr>
      <vt:lpstr>CECP Giving in Numbers: Business Impact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Murphy</dc:creator>
  <cp:lastModifiedBy>Carmen Perez</cp:lastModifiedBy>
  <cp:revision>134</cp:revision>
  <dcterms:created xsi:type="dcterms:W3CDTF">2020-01-13T20:21:00Z</dcterms:created>
  <dcterms:modified xsi:type="dcterms:W3CDTF">2020-05-14T15:14:49Z</dcterms:modified>
</cp:coreProperties>
</file>