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0"/>
  </p:notesMasterIdLst>
  <p:handoutMasterIdLst>
    <p:handoutMasterId r:id="rId41"/>
  </p:handoutMasterIdLst>
  <p:sldIdLst>
    <p:sldId id="256" r:id="rId2"/>
    <p:sldId id="287" r:id="rId3"/>
    <p:sldId id="279" r:id="rId4"/>
    <p:sldId id="267" r:id="rId5"/>
    <p:sldId id="268" r:id="rId6"/>
    <p:sldId id="294" r:id="rId7"/>
    <p:sldId id="257" r:id="rId8"/>
    <p:sldId id="258" r:id="rId9"/>
    <p:sldId id="270" r:id="rId10"/>
    <p:sldId id="281" r:id="rId11"/>
    <p:sldId id="260" r:id="rId12"/>
    <p:sldId id="295" r:id="rId13"/>
    <p:sldId id="282" r:id="rId14"/>
    <p:sldId id="316" r:id="rId15"/>
    <p:sldId id="261" r:id="rId16"/>
    <p:sldId id="283" r:id="rId17"/>
    <p:sldId id="293" r:id="rId18"/>
    <p:sldId id="275" r:id="rId19"/>
    <p:sldId id="276" r:id="rId20"/>
    <p:sldId id="278" r:id="rId21"/>
    <p:sldId id="265" r:id="rId22"/>
    <p:sldId id="303" r:id="rId23"/>
    <p:sldId id="308" r:id="rId24"/>
    <p:sldId id="309" r:id="rId25"/>
    <p:sldId id="310" r:id="rId26"/>
    <p:sldId id="302" r:id="rId27"/>
    <p:sldId id="305" r:id="rId28"/>
    <p:sldId id="306" r:id="rId29"/>
    <p:sldId id="307" r:id="rId30"/>
    <p:sldId id="304" r:id="rId31"/>
    <p:sldId id="311" r:id="rId32"/>
    <p:sldId id="312" r:id="rId33"/>
    <p:sldId id="313" r:id="rId34"/>
    <p:sldId id="277" r:id="rId35"/>
    <p:sldId id="299" r:id="rId36"/>
    <p:sldId id="298" r:id="rId37"/>
    <p:sldId id="314" r:id="rId38"/>
    <p:sldId id="315"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Boxler" initials="" lastIdx="2" clrIdx="0"/>
  <p:cmAuthor id="1" name="Jeff Connor-Naylo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43"/>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64051"/>
  </p:normalViewPr>
  <p:slideViewPr>
    <p:cSldViewPr snapToGrid="0" snapToObjects="1">
      <p:cViewPr varScale="1">
        <p:scale>
          <a:sx n="43" d="100"/>
          <a:sy n="43" d="100"/>
        </p:scale>
        <p:origin x="22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D1DD22-4328-4F43-889A-BC5441C7BE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47E7A5-4670-0E4D-8182-033B5FF3C0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B4779-EE69-6D43-84F0-172C87243516}" type="datetimeFigureOut">
              <a:rPr lang="en-US" smtClean="0"/>
              <a:t>6/9/2020</a:t>
            </a:fld>
            <a:endParaRPr lang="en-US"/>
          </a:p>
        </p:txBody>
      </p:sp>
      <p:sp>
        <p:nvSpPr>
          <p:cNvPr id="4" name="Footer Placeholder 3">
            <a:extLst>
              <a:ext uri="{FF2B5EF4-FFF2-40B4-BE49-F238E27FC236}">
                <a16:creationId xmlns:a16="http://schemas.microsoft.com/office/drawing/2014/main" id="{D9CECBC2-B649-8247-97DB-A8538EAA6A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04FED7-9567-7C49-B842-D8B2A4028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4A8D94-9C18-4A40-AE40-D11A4DAC5579}" type="slidenum">
              <a:rPr lang="en-US" smtClean="0"/>
              <a:t>‹#›</a:t>
            </a:fld>
            <a:endParaRPr lang="en-US"/>
          </a:p>
        </p:txBody>
      </p:sp>
    </p:spTree>
    <p:extLst>
      <p:ext uri="{BB962C8B-B14F-4D97-AF65-F5344CB8AC3E}">
        <p14:creationId xmlns:p14="http://schemas.microsoft.com/office/powerpoint/2010/main" val="2375663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ei.org/wp-content/uploads/2017/03/THP_GovDataFacts_0317_Fixed.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georgetownpoverty.org/wp-content/uploads/2018/07/Census-Matters-Private-Public-Sector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Shape 94"/>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445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8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7620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66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177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23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81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states will lose or gain a seat in Congress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04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665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803275" marR="0" lvl="0" indent="-685800" algn="l" rtl="0">
              <a:lnSpc>
                <a:spcPct val="100000"/>
              </a:lnSpc>
              <a:spcBef>
                <a:spcPts val="0"/>
              </a:spcBef>
              <a:spcAft>
                <a:spcPts val="0"/>
              </a:spcAft>
              <a:buClr>
                <a:schemeClr val="dk1"/>
              </a:buClr>
              <a:buSzPts val="2800"/>
              <a:buFont typeface="Arial"/>
              <a:buChar char="•"/>
            </a:pPr>
            <a:r>
              <a:rPr lang="en-US" sz="1200" b="0" i="0" u="none" strike="noStrike" cap="none" dirty="0">
                <a:solidFill>
                  <a:schemeClr val="dk1"/>
                </a:solidFill>
                <a:latin typeface="Calibri"/>
                <a:ea typeface="Calibri"/>
                <a:cs typeface="Calibri"/>
                <a:sym typeface="Calibri"/>
              </a:rPr>
              <a:t>Ensure public dollars have the greatest impact and are targeted appropriately</a:t>
            </a:r>
            <a:endParaRPr lang="en-US" dirty="0"/>
          </a:p>
          <a:p>
            <a:pPr marL="117475" marR="0" lvl="0" indent="0" algn="l" rtl="0">
              <a:lnSpc>
                <a:spcPct val="100000"/>
              </a:lnSpc>
              <a:spcBef>
                <a:spcPts val="0"/>
              </a:spcBef>
              <a:spcAft>
                <a:spcPts val="0"/>
              </a:spcAft>
              <a:buClr>
                <a:schemeClr val="dk1"/>
              </a:buClr>
              <a:buSzPts val="500"/>
              <a:buFont typeface="Arial"/>
              <a:buNone/>
            </a:pPr>
            <a:endParaRPr lang="en-US" sz="1050" b="0" i="0" u="none" strike="noStrike" cap="none" dirty="0">
              <a:solidFill>
                <a:schemeClr val="dk1"/>
              </a:solidFill>
              <a:latin typeface="Calibri"/>
              <a:ea typeface="Calibri"/>
              <a:cs typeface="Calibri"/>
              <a:sym typeface="Calibri"/>
            </a:endParaRPr>
          </a:p>
          <a:p>
            <a:pPr marL="1090613" marR="0" lvl="0" indent="-342900" algn="l" rtl="0">
              <a:lnSpc>
                <a:spcPct val="100000"/>
              </a:lnSpc>
              <a:spcBef>
                <a:spcPts val="0"/>
              </a:spcBef>
              <a:spcAft>
                <a:spcPts val="0"/>
              </a:spcAft>
              <a:buClr>
                <a:schemeClr val="dk1"/>
              </a:buClr>
              <a:buSzPts val="2400"/>
              <a:buFont typeface="Noto Sans Symbols"/>
              <a:buChar char="✓"/>
            </a:pPr>
            <a:r>
              <a:rPr lang="en-US" sz="1100" b="1" i="0" u="sng" strike="noStrike" cap="none" dirty="0">
                <a:solidFill>
                  <a:schemeClr val="dk1"/>
                </a:solidFill>
                <a:latin typeface="Calibri"/>
                <a:ea typeface="Calibri"/>
                <a:cs typeface="Calibri"/>
                <a:sym typeface="Calibri"/>
              </a:rPr>
              <a:t>$800 billion</a:t>
            </a:r>
            <a:r>
              <a:rPr lang="en-US" sz="1100" b="1" i="0" u="none" strike="noStrike" cap="none" dirty="0">
                <a:solidFill>
                  <a:schemeClr val="dk1"/>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from 300 federal programs </a:t>
            </a:r>
          </a:p>
          <a:p>
            <a:pPr marL="1090613" marR="0" lvl="0" indent="-342900" algn="l" rtl="0">
              <a:lnSpc>
                <a:spcPct val="100000"/>
              </a:lnSpc>
              <a:spcBef>
                <a:spcPts val="0"/>
              </a:spcBef>
              <a:spcAft>
                <a:spcPts val="0"/>
              </a:spcAft>
              <a:buClr>
                <a:schemeClr val="dk1"/>
              </a:buClr>
              <a:buSzPts val="2400"/>
              <a:buFont typeface="Noto Sans Symbols"/>
              <a:buChar char="✓"/>
            </a:pPr>
            <a:r>
              <a:rPr lang="en-US" sz="1100" b="0" i="0" u="none" strike="noStrike" cap="none" dirty="0">
                <a:solidFill>
                  <a:schemeClr val="dk1"/>
                </a:solidFill>
                <a:latin typeface="Calibri"/>
                <a:cs typeface="Calibri"/>
                <a:sym typeface="Calibri"/>
              </a:rPr>
              <a:t>These are also issues that help companies determine where to locate a new office or store. </a:t>
            </a:r>
          </a:p>
          <a:p>
            <a:pPr marL="0" marR="0" lvl="0" indent="762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7620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dirty="0">
                <a:sym typeface="Calibri"/>
              </a:rPr>
              <a:t>Sources:</a:t>
            </a:r>
          </a:p>
          <a:p>
            <a:pPr marL="0" marR="0" lvl="0" indent="76200" algn="l" rtl="0">
              <a:spcBef>
                <a:spcPts val="0"/>
              </a:spcBef>
              <a:spcAft>
                <a:spcPts val="0"/>
              </a:spcAft>
              <a:buClr>
                <a:schemeClr val="dk1"/>
              </a:buClr>
              <a:buSzPts val="1200"/>
              <a:buFont typeface="Calibri"/>
              <a:buNone/>
            </a:pPr>
            <a:endParaRPr lang="en-US" dirty="0">
              <a:sym typeface="Calibri"/>
            </a:endParaRP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sym typeface="Calibri"/>
              </a:rPr>
              <a:t>Report: </a:t>
            </a:r>
            <a:r>
              <a:rPr lang="en-US" dirty="0">
                <a:sym typeface="Calibri"/>
                <a:hlinkClick r:id="rId3"/>
              </a:rPr>
              <a:t>In Order That They Might Rest Their Arguments on Facts”: The Vital Role of Government-Collected Data (AEI and The Hamilton Project, March 2017)</a:t>
            </a:r>
            <a:r>
              <a:rPr lang="en-US" dirty="0">
                <a:sym typeface="Calibri"/>
              </a:rPr>
              <a:t> (https://www.aei.org/wp-content/uploads/2017/03/THP_GovDataFacts_0317_Fixed.pdf)</a:t>
            </a: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sym typeface="Calibri"/>
            </a:endParaRP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sym typeface="Calibri"/>
              </a:rPr>
              <a:t>Report:  </a:t>
            </a:r>
            <a:r>
              <a:rPr lang="en-US" dirty="0">
                <a:sym typeface="Calibri"/>
                <a:hlinkClick r:id="rId4"/>
              </a:rPr>
              <a:t>Why a Fair and Accurate Census Matters to Thriving Private and Public Sectors (The Georgetown Law Center on Poverty and Inequality, The Leadership Conference Fund)</a:t>
            </a:r>
            <a:endParaRPr lang="en-US" dirty="0">
              <a:sym typeface="Calibri"/>
            </a:endParaRP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sym typeface="Calibri"/>
              </a:rPr>
              <a:t>(http://www.georgetownpoverty.org/wp-content/uploads/2018/07/Census-Matters-Private-Public-Sectors.pdf) </a:t>
            </a: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Event Video: </a:t>
            </a:r>
            <a:r>
              <a:rPr lang="en-US" dirty="0">
                <a:sym typeface="Calibri"/>
              </a:rPr>
              <a:t>AEI event: Making the 2020 census succeed (https://youtu.be/6kAJfzRSWAw)</a:t>
            </a:r>
          </a:p>
          <a:p>
            <a:pPr marL="0" marR="0" lvl="0" indent="762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233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915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Note: There are many reasons why each group can be difficult to enumerate including lack of understanding about the importance of the census, location, housing stability, and education, among many others. The specific factors leading to an undercount listed below for each population are only some of the many factors. </a:t>
            </a:r>
          </a:p>
          <a:p>
            <a:pPr marL="0" lvl="0" indent="0">
              <a:spcBef>
                <a:spcPts val="0"/>
              </a:spcBef>
              <a:spcAft>
                <a:spcPts val="0"/>
              </a:spcAft>
              <a:buNone/>
            </a:pPr>
            <a:endParaRPr lang="en-US" dirty="0"/>
          </a:p>
          <a:p>
            <a:pPr marL="1031875" marR="0" lvl="0" indent="-463550" algn="l" rtl="0">
              <a:lnSpc>
                <a:spcPct val="100000"/>
              </a:lnSpc>
              <a:spcBef>
                <a:spcPts val="640"/>
              </a:spcBef>
              <a:spcAft>
                <a:spcPts val="0"/>
              </a:spcAft>
              <a:buClr>
                <a:schemeClr val="dk1"/>
              </a:buClr>
              <a:buSzPts val="4000"/>
              <a:buFont typeface="Noto Sans Symbols"/>
              <a:buChar char="✓"/>
            </a:pPr>
            <a:r>
              <a:rPr lang="en-US" sz="1200" b="0" i="1" u="none" strike="noStrike" cap="none" dirty="0">
                <a:solidFill>
                  <a:schemeClr val="dk1"/>
                </a:solidFill>
                <a:latin typeface="Calibri"/>
                <a:ea typeface="Calibri"/>
                <a:cs typeface="Calibri"/>
                <a:sym typeface="Calibri"/>
              </a:rPr>
              <a:t>Rural households </a:t>
            </a:r>
            <a:r>
              <a:rPr lang="en-US" sz="1200" b="0" u="none" strike="noStrike" cap="none" dirty="0">
                <a:solidFill>
                  <a:schemeClr val="dk1"/>
                </a:solidFill>
                <a:latin typeface="Calibri"/>
                <a:ea typeface="Calibri"/>
                <a:cs typeface="Calibri"/>
                <a:sym typeface="Calibri"/>
              </a:rPr>
              <a:t>– Lack of access to internet in some regions and higher seasonal, migrant employment in rural areas may complicate a count in 2020. </a:t>
            </a:r>
            <a:endParaRPr lang="en-US" sz="1050" dirty="0"/>
          </a:p>
          <a:p>
            <a:pPr marL="1031875" marR="0" lvl="0" indent="-374650" algn="l" rtl="0">
              <a:lnSpc>
                <a:spcPct val="100000"/>
              </a:lnSpc>
              <a:spcBef>
                <a:spcPts val="640"/>
              </a:spcBef>
              <a:spcAft>
                <a:spcPts val="0"/>
              </a:spcAft>
              <a:buClr>
                <a:schemeClr val="dk1"/>
              </a:buClr>
              <a:buSzPts val="1400"/>
              <a:buFont typeface="Noto Sans Symbols"/>
              <a:buNone/>
            </a:pPr>
            <a:endParaRPr lang="en-US" sz="800" b="0" u="none" strike="noStrike" cap="none" dirty="0">
              <a:solidFill>
                <a:schemeClr val="dk1"/>
              </a:solidFill>
              <a:latin typeface="Calibri"/>
              <a:ea typeface="Calibri"/>
              <a:cs typeface="Calibri"/>
              <a:sym typeface="Calibri"/>
            </a:endParaRPr>
          </a:p>
          <a:p>
            <a:pPr marL="1031875" marR="0" lvl="0" indent="-463550" algn="l" rtl="0">
              <a:lnSpc>
                <a:spcPct val="100000"/>
              </a:lnSpc>
              <a:spcBef>
                <a:spcPts val="640"/>
              </a:spcBef>
              <a:spcAft>
                <a:spcPts val="0"/>
              </a:spcAft>
              <a:buClr>
                <a:schemeClr val="dk1"/>
              </a:buClr>
              <a:buSzPts val="4000"/>
              <a:buFont typeface="Noto Sans Symbols"/>
              <a:buChar char="✓"/>
            </a:pPr>
            <a:r>
              <a:rPr lang="en-US" sz="1200" i="1" dirty="0"/>
              <a:t>Young c</a:t>
            </a:r>
            <a:r>
              <a:rPr lang="en-US" sz="1200" b="0" i="1" u="none" strike="noStrike" cap="none" dirty="0">
                <a:solidFill>
                  <a:schemeClr val="dk1"/>
                </a:solidFill>
                <a:latin typeface="Calibri"/>
                <a:ea typeface="Calibri"/>
                <a:cs typeface="Calibri"/>
                <a:sym typeface="Calibri"/>
              </a:rPr>
              <a:t>hildren </a:t>
            </a:r>
            <a:r>
              <a:rPr lang="en-US" sz="1200" b="0" u="none" strike="noStrike" cap="none" dirty="0">
                <a:solidFill>
                  <a:schemeClr val="dk1"/>
                </a:solidFill>
                <a:latin typeface="Calibri"/>
                <a:ea typeface="Calibri"/>
                <a:cs typeface="Calibri"/>
                <a:sym typeface="Calibri"/>
              </a:rPr>
              <a:t>– Young children are the most undercounted population. There is no clear reason why children are undercounted, yet there are several factors that may contribute. Some children in lower-wage families may move rental apartments more frequently, and parents may not know they should include their young children on census forms. Children who are most likely not to be counted are kids of color, immigrants, and children in low-wage families. 25% of young kids also live in hard-to-count census tracts that present other barriers to enumeration. </a:t>
            </a:r>
            <a:endParaRPr lang="en-US" sz="1050" dirty="0"/>
          </a:p>
          <a:p>
            <a:pPr marL="1031875" marR="0" lvl="0" indent="-374650" algn="l" rtl="0">
              <a:lnSpc>
                <a:spcPct val="100000"/>
              </a:lnSpc>
              <a:spcBef>
                <a:spcPts val="640"/>
              </a:spcBef>
              <a:spcAft>
                <a:spcPts val="0"/>
              </a:spcAft>
              <a:buClr>
                <a:schemeClr val="dk1"/>
              </a:buClr>
              <a:buSzPts val="1400"/>
              <a:buFont typeface="Noto Sans Symbols"/>
              <a:buNone/>
            </a:pPr>
            <a:endParaRPr lang="en-US" sz="800" b="0" u="none" strike="noStrike" cap="none" dirty="0">
              <a:solidFill>
                <a:schemeClr val="dk1"/>
              </a:solidFill>
              <a:latin typeface="Calibri"/>
              <a:ea typeface="Calibri"/>
              <a:cs typeface="Calibri"/>
              <a:sym typeface="Calibri"/>
            </a:endParaRPr>
          </a:p>
          <a:p>
            <a:pPr marL="1031875" marR="0" lvl="0" indent="-463550" algn="l" rtl="0">
              <a:lnSpc>
                <a:spcPct val="100000"/>
              </a:lnSpc>
              <a:spcBef>
                <a:spcPts val="640"/>
              </a:spcBef>
              <a:spcAft>
                <a:spcPts val="0"/>
              </a:spcAft>
              <a:buClr>
                <a:schemeClr val="dk1"/>
              </a:buClr>
              <a:buSzPts val="4000"/>
              <a:buFont typeface="Noto Sans Symbols"/>
              <a:buChar char="✓"/>
            </a:pPr>
            <a:r>
              <a:rPr lang="en-US" sz="1200" i="1" dirty="0"/>
              <a:t>Minority c</a:t>
            </a:r>
            <a:r>
              <a:rPr lang="en-US" sz="1200" b="0" i="1" u="none" strike="noStrike" cap="none" dirty="0">
                <a:solidFill>
                  <a:schemeClr val="dk1"/>
                </a:solidFill>
                <a:latin typeface="Calibri"/>
                <a:ea typeface="Calibri"/>
                <a:cs typeface="Calibri"/>
                <a:sym typeface="Calibri"/>
              </a:rPr>
              <a:t>ommunities – </a:t>
            </a:r>
            <a:r>
              <a:rPr lang="en-US" sz="1200" b="0" u="none" strike="noStrike" cap="none" dirty="0">
                <a:solidFill>
                  <a:schemeClr val="dk1"/>
                </a:solidFill>
                <a:latin typeface="Calibri"/>
                <a:ea typeface="Calibri"/>
                <a:cs typeface="Calibri"/>
                <a:sym typeface="Calibri"/>
              </a:rPr>
              <a:t>Language barriers and a distrust of government can cause an undercount in addition to other issues pertaining to each racial/ethnic group. Location, income, and education can play a role as it does with other hard-to-count groups. </a:t>
            </a:r>
          </a:p>
          <a:p>
            <a:pPr marL="0" lvl="0" indent="0">
              <a:spcBef>
                <a:spcPts val="0"/>
              </a:spcBef>
              <a:spcAft>
                <a:spcPts val="0"/>
              </a:spcAft>
              <a:buNone/>
            </a:pPr>
            <a:endParaRPr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315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N Closing">
  <p:cSld name="RN Closing">
    <p:spTree>
      <p:nvGrpSpPr>
        <p:cNvPr id="1" name="Shape 15"/>
        <p:cNvGrpSpPr/>
        <p:nvPr/>
      </p:nvGrpSpPr>
      <p:grpSpPr>
        <a:xfrm>
          <a:off x="0" y="0"/>
          <a:ext cx="0" cy="0"/>
          <a:chOff x="0" y="0"/>
          <a:chExt cx="0" cy="0"/>
        </a:xfrm>
      </p:grpSpPr>
      <p:sp>
        <p:nvSpPr>
          <p:cNvPr id="16" name="Shape 16"/>
          <p:cNvSpPr/>
          <p:nvPr/>
        </p:nvSpPr>
        <p:spPr>
          <a:xfrm>
            <a:off x="0" y="5865560"/>
            <a:ext cx="9152789" cy="1001576"/>
          </a:xfrm>
          <a:prstGeom prst="rect">
            <a:avLst/>
          </a:prstGeom>
          <a:solidFill>
            <a:srgbClr val="00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7494403" y="6264587"/>
            <a:ext cx="1834146" cy="25581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50"/>
              <a:buFont typeface="Arial"/>
              <a:buNone/>
            </a:pPr>
            <a:r>
              <a:rPr lang="en-US" sz="1400" b="1" i="0" u="none" strike="noStrike" cap="none">
                <a:solidFill>
                  <a:srgbClr val="FFFFFF"/>
                </a:solidFill>
                <a:latin typeface="Arial"/>
                <a:ea typeface="Arial"/>
                <a:cs typeface="Arial"/>
                <a:sym typeface="Arial"/>
              </a:rPr>
              <a:t>ReadyNation</a:t>
            </a:r>
            <a:endParaRPr/>
          </a:p>
        </p:txBody>
      </p:sp>
      <p:sp>
        <p:nvSpPr>
          <p:cNvPr id="18" name="Shape 18"/>
          <p:cNvSpPr txBox="1"/>
          <p:nvPr/>
        </p:nvSpPr>
        <p:spPr>
          <a:xfrm>
            <a:off x="5731926" y="6268701"/>
            <a:ext cx="1672967" cy="23640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50"/>
              <a:buFont typeface="Arial"/>
              <a:buNone/>
            </a:pPr>
            <a:r>
              <a:rPr lang="en-US" sz="1400" b="1" i="0" u="none" strike="noStrike" cap="none">
                <a:solidFill>
                  <a:srgbClr val="FFFFFF"/>
                </a:solidFill>
                <a:latin typeface="Arial"/>
                <a:ea typeface="Arial"/>
                <a:cs typeface="Arial"/>
                <a:sym typeface="Arial"/>
              </a:rPr>
              <a:t>Ready_Nation</a:t>
            </a:r>
            <a:endParaRPr/>
          </a:p>
        </p:txBody>
      </p:sp>
      <p:sp>
        <p:nvSpPr>
          <p:cNvPr id="19" name="Shape 19"/>
          <p:cNvSpPr txBox="1"/>
          <p:nvPr/>
        </p:nvSpPr>
        <p:spPr>
          <a:xfrm>
            <a:off x="350896" y="6244825"/>
            <a:ext cx="3058200" cy="26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50"/>
              <a:buFont typeface="Arial"/>
              <a:buNone/>
            </a:pPr>
            <a:r>
              <a:rPr lang="en-US" sz="1400" b="0" i="0" u="none" strike="noStrike" cap="none">
                <a:solidFill>
                  <a:srgbClr val="FFFFFF"/>
                </a:solidFill>
                <a:latin typeface="Arial"/>
                <a:ea typeface="Arial"/>
                <a:cs typeface="Arial"/>
                <a:sym typeface="Arial"/>
              </a:rPr>
              <a:t>StrongNation.org</a:t>
            </a:r>
            <a:r>
              <a:rPr lang="en-US" sz="1400" b="1" i="0" u="none" strike="noStrike" cap="none">
                <a:solidFill>
                  <a:srgbClr val="FFFFFF"/>
                </a:solidFill>
                <a:latin typeface="Arial"/>
                <a:ea typeface="Arial"/>
                <a:cs typeface="Arial"/>
                <a:sym typeface="Arial"/>
              </a:rPr>
              <a:t>/ReadyNation</a:t>
            </a:r>
            <a:endParaRPr/>
          </a:p>
        </p:txBody>
      </p:sp>
      <p:pic>
        <p:nvPicPr>
          <p:cNvPr id="20" name="Shape 20"/>
          <p:cNvPicPr preferRelativeResize="0"/>
          <p:nvPr/>
        </p:nvPicPr>
        <p:blipFill rotWithShape="1">
          <a:blip r:embed="rId2">
            <a:alphaModFix/>
          </a:blip>
          <a:srcRect/>
          <a:stretch/>
        </p:blipFill>
        <p:spPr>
          <a:xfrm>
            <a:off x="301856" y="4504237"/>
            <a:ext cx="3938449" cy="1190694"/>
          </a:xfrm>
          <a:prstGeom prst="rect">
            <a:avLst/>
          </a:prstGeom>
          <a:noFill/>
          <a:ln>
            <a:noFill/>
          </a:ln>
        </p:spPr>
      </p:pic>
      <p:pic>
        <p:nvPicPr>
          <p:cNvPr id="21" name="Shape 21"/>
          <p:cNvPicPr preferRelativeResize="0"/>
          <p:nvPr/>
        </p:nvPicPr>
        <p:blipFill rotWithShape="1">
          <a:blip r:embed="rId3">
            <a:alphaModFix/>
          </a:blip>
          <a:srcRect/>
          <a:stretch/>
        </p:blipFill>
        <p:spPr>
          <a:xfrm>
            <a:off x="7360153" y="6318582"/>
            <a:ext cx="166880" cy="166880"/>
          </a:xfrm>
          <a:prstGeom prst="rect">
            <a:avLst/>
          </a:prstGeom>
          <a:noFill/>
          <a:ln>
            <a:noFill/>
          </a:ln>
        </p:spPr>
      </p:pic>
      <p:pic>
        <p:nvPicPr>
          <p:cNvPr id="22" name="Shape 22"/>
          <p:cNvPicPr preferRelativeResize="0"/>
          <p:nvPr/>
        </p:nvPicPr>
        <p:blipFill rotWithShape="1">
          <a:blip r:embed="rId4">
            <a:alphaModFix/>
          </a:blip>
          <a:srcRect/>
          <a:stretch/>
        </p:blipFill>
        <p:spPr>
          <a:xfrm>
            <a:off x="5587837" y="6318582"/>
            <a:ext cx="166880" cy="1668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8" name="Shape 78"/>
          <p:cNvSpPr txBox="1">
            <a:spLocks noGrp="1"/>
          </p:cNvSpPr>
          <p:nvPr>
            <p:ph type="body" idx="1"/>
          </p:nvPr>
        </p:nvSpPr>
        <p:spPr>
          <a:xfrm rot="5400000">
            <a:off x="2309016" y="-251618"/>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4732335"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4" name="Shape 84"/>
          <p:cNvSpPr txBox="1">
            <a:spLocks noGrp="1"/>
          </p:cNvSpPr>
          <p:nvPr>
            <p:ph type="body" idx="1"/>
          </p:nvPr>
        </p:nvSpPr>
        <p:spPr>
          <a:xfrm rot="5400000">
            <a:off x="541333" y="190497"/>
            <a:ext cx="5851525" cy="6019798"/>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N Title">
  <p:cSld name="RN Title">
    <p:spTree>
      <p:nvGrpSpPr>
        <p:cNvPr id="1" name="Shape 88"/>
        <p:cNvGrpSpPr/>
        <p:nvPr/>
      </p:nvGrpSpPr>
      <p:grpSpPr>
        <a:xfrm>
          <a:off x="0" y="0"/>
          <a:ext cx="0" cy="0"/>
          <a:chOff x="0" y="0"/>
          <a:chExt cx="0" cy="0"/>
        </a:xfrm>
      </p:grpSpPr>
      <p:sp>
        <p:nvSpPr>
          <p:cNvPr id="89" name="Shape 89"/>
          <p:cNvSpPr/>
          <p:nvPr/>
        </p:nvSpPr>
        <p:spPr>
          <a:xfrm>
            <a:off x="0" y="900004"/>
            <a:ext cx="9144000" cy="5957995"/>
          </a:xfrm>
          <a:prstGeom prst="rect">
            <a:avLst/>
          </a:prstGeom>
          <a:solidFill>
            <a:srgbClr val="00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Shape 90"/>
          <p:cNvSpPr txBox="1">
            <a:spLocks noGrp="1"/>
          </p:cNvSpPr>
          <p:nvPr>
            <p:ph type="ctrTitle"/>
          </p:nvPr>
        </p:nvSpPr>
        <p:spPr>
          <a:xfrm>
            <a:off x="402034" y="900004"/>
            <a:ext cx="8250844" cy="595799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6600"/>
              <a:buFont typeface="Calibri"/>
              <a:buNone/>
              <a:defRPr sz="6600" b="1" i="0" u="none" strike="noStrike" cap="none">
                <a:solidFill>
                  <a:srgbClr val="FFFFFF"/>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pic>
        <p:nvPicPr>
          <p:cNvPr id="91" name="Shape 91"/>
          <p:cNvPicPr preferRelativeResize="0"/>
          <p:nvPr/>
        </p:nvPicPr>
        <p:blipFill rotWithShape="1">
          <a:blip r:embed="rId2">
            <a:alphaModFix/>
          </a:blip>
          <a:srcRect/>
          <a:stretch/>
        </p:blipFill>
        <p:spPr>
          <a:xfrm>
            <a:off x="217752" y="158752"/>
            <a:ext cx="2113863" cy="639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N Content">
  <p:cSld name="RN Content">
    <p:spTree>
      <p:nvGrpSpPr>
        <p:cNvPr id="1" name="Shape 23"/>
        <p:cNvGrpSpPr/>
        <p:nvPr/>
      </p:nvGrpSpPr>
      <p:grpSpPr>
        <a:xfrm>
          <a:off x="0" y="0"/>
          <a:ext cx="0" cy="0"/>
          <a:chOff x="0" y="0"/>
          <a:chExt cx="0" cy="0"/>
        </a:xfrm>
      </p:grpSpPr>
      <p:grpSp>
        <p:nvGrpSpPr>
          <p:cNvPr id="24" name="Shape 24"/>
          <p:cNvGrpSpPr/>
          <p:nvPr/>
        </p:nvGrpSpPr>
        <p:grpSpPr>
          <a:xfrm>
            <a:off x="0" y="0"/>
            <a:ext cx="9144000" cy="1084983"/>
            <a:chOff x="0" y="0"/>
            <a:chExt cx="9144000" cy="1084983"/>
          </a:xfrm>
        </p:grpSpPr>
        <p:sp>
          <p:nvSpPr>
            <p:cNvPr id="25" name="Shape 25"/>
            <p:cNvSpPr/>
            <p:nvPr/>
          </p:nvSpPr>
          <p:spPr>
            <a:xfrm>
              <a:off x="0" y="0"/>
              <a:ext cx="9144000" cy="900002"/>
            </a:xfrm>
            <a:prstGeom prst="rect">
              <a:avLst/>
            </a:prstGeom>
            <a:solidFill>
              <a:srgbClr val="00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Shape 26"/>
            <p:cNvSpPr/>
            <p:nvPr/>
          </p:nvSpPr>
          <p:spPr>
            <a:xfrm rot="10800000" flipH="1">
              <a:off x="329282" y="568847"/>
              <a:ext cx="402033" cy="516136"/>
            </a:xfrm>
            <a:prstGeom prst="rtTriangle">
              <a:avLst/>
            </a:prstGeom>
            <a:solidFill>
              <a:srgbClr val="00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7" name="Shape 27"/>
          <p:cNvSpPr txBox="1">
            <a:spLocks noGrp="1"/>
          </p:cNvSpPr>
          <p:nvPr>
            <p:ph type="title"/>
          </p:nvPr>
        </p:nvSpPr>
        <p:spPr>
          <a:xfrm>
            <a:off x="329282" y="0"/>
            <a:ext cx="8229600" cy="900002"/>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500"/>
              <a:buFont typeface="Calibri"/>
              <a:buNone/>
              <a:defRPr sz="2500" b="1" i="0" u="none" strike="noStrike" cap="none">
                <a:solidFill>
                  <a:schemeClr val="lt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8" name="Shape 28"/>
          <p:cNvSpPr txBox="1"/>
          <p:nvPr/>
        </p:nvSpPr>
        <p:spPr>
          <a:xfrm>
            <a:off x="6916820" y="6516489"/>
            <a:ext cx="2202051" cy="24900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8344"/>
              </a:buClr>
              <a:buSzPts val="213"/>
              <a:buFont typeface="Arial"/>
              <a:buNone/>
            </a:pPr>
            <a:r>
              <a:rPr lang="en-US" sz="850" b="0" i="0" u="none" strike="noStrike" cap="none">
                <a:solidFill>
                  <a:srgbClr val="008344"/>
                </a:solidFill>
                <a:latin typeface="Arial"/>
                <a:ea typeface="Arial"/>
                <a:cs typeface="Arial"/>
                <a:sym typeface="Arial"/>
              </a:rPr>
              <a:t>StrongNation.org</a:t>
            </a:r>
            <a:r>
              <a:rPr lang="en-US" sz="850" b="1" i="0" u="none" strike="noStrike" cap="none">
                <a:solidFill>
                  <a:srgbClr val="008344"/>
                </a:solidFill>
                <a:latin typeface="Arial"/>
                <a:ea typeface="Arial"/>
                <a:cs typeface="Arial"/>
                <a:sym typeface="Arial"/>
              </a:rPr>
              <a:t>/ReadyNation</a:t>
            </a:r>
            <a:endParaRPr/>
          </a:p>
        </p:txBody>
      </p:sp>
      <p:pic>
        <p:nvPicPr>
          <p:cNvPr id="29" name="Shape 29"/>
          <p:cNvPicPr preferRelativeResize="0"/>
          <p:nvPr/>
        </p:nvPicPr>
        <p:blipFill rotWithShape="1">
          <a:blip r:embed="rId2">
            <a:alphaModFix/>
          </a:blip>
          <a:srcRect r="72951"/>
          <a:stretch/>
        </p:blipFill>
        <p:spPr>
          <a:xfrm>
            <a:off x="8659089" y="6173360"/>
            <a:ext cx="380343" cy="425108"/>
          </a:xfrm>
          <a:prstGeom prst="rect">
            <a:avLst/>
          </a:prstGeom>
          <a:noFill/>
          <a:ln>
            <a:noFill/>
          </a:ln>
        </p:spPr>
      </p:pic>
      <p:sp>
        <p:nvSpPr>
          <p:cNvPr id="30" name="Shape 30"/>
          <p:cNvSpPr txBox="1">
            <a:spLocks noGrp="1"/>
          </p:cNvSpPr>
          <p:nvPr>
            <p:ph type="body" idx="1"/>
          </p:nvPr>
        </p:nvSpPr>
        <p:spPr>
          <a:xfrm>
            <a:off x="329282" y="1243133"/>
            <a:ext cx="8316724" cy="4767498"/>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9" name="Shape 39"/>
          <p:cNvSpPr txBox="1">
            <a:spLocks noGrp="1"/>
          </p:cNvSpPr>
          <p:nvPr>
            <p:ph type="body" idx="1"/>
          </p:nvPr>
        </p:nvSpPr>
        <p:spPr>
          <a:xfrm>
            <a:off x="457200" y="1600200"/>
            <a:ext cx="4038597"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7"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2"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2" cy="395128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5" name="Shape 55"/>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3050"/>
            <a:ext cx="3008313" cy="116204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4" name="Shape 64"/>
          <p:cNvSpPr txBox="1">
            <a:spLocks noGrp="1"/>
          </p:cNvSpPr>
          <p:nvPr>
            <p:ph type="body" idx="1"/>
          </p:nvPr>
        </p:nvSpPr>
        <p:spPr>
          <a:xfrm>
            <a:off x="3575050" y="273050"/>
            <a:ext cx="5111750" cy="585311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1" name="Shape 71"/>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0" y="0"/>
            <a:ext cx="9144000" cy="48714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8542"/>
              </a:buClr>
              <a:buSzPts val="4000"/>
              <a:buFont typeface="Arial"/>
              <a:buNone/>
            </a:pPr>
            <a:endParaRPr lang="en-US" sz="4000" b="1" dirty="0">
              <a:solidFill>
                <a:srgbClr val="008542"/>
              </a:solidFill>
            </a:endParaRPr>
          </a:p>
          <a:p>
            <a:pPr marL="0" marR="0" lvl="0" indent="0" algn="ctr" rtl="0">
              <a:lnSpc>
                <a:spcPct val="100000"/>
              </a:lnSpc>
              <a:spcBef>
                <a:spcPts val="0"/>
              </a:spcBef>
              <a:spcAft>
                <a:spcPts val="0"/>
              </a:spcAft>
              <a:buClr>
                <a:srgbClr val="008542"/>
              </a:buClr>
              <a:buSzPts val="4000"/>
              <a:buFont typeface="Arial"/>
              <a:buNone/>
            </a:pPr>
            <a:r>
              <a:rPr lang="en-US" sz="4000" b="1" dirty="0">
                <a:solidFill>
                  <a:srgbClr val="008542"/>
                </a:solidFill>
              </a:rPr>
              <a:t>Data</a:t>
            </a:r>
            <a:r>
              <a:rPr lang="en-US" sz="4000" b="1" i="0" u="none" strike="noStrike" cap="none" dirty="0">
                <a:solidFill>
                  <a:srgbClr val="008542"/>
                </a:solidFill>
                <a:latin typeface="Arial"/>
                <a:ea typeface="Arial"/>
                <a:cs typeface="Arial"/>
                <a:sym typeface="Arial"/>
              </a:rPr>
              <a:t> for a </a:t>
            </a:r>
            <a:endParaRPr b="1" dirty="0"/>
          </a:p>
          <a:p>
            <a:pPr marL="0" marR="0" lvl="0" indent="0" algn="ctr" rtl="0">
              <a:lnSpc>
                <a:spcPct val="100000"/>
              </a:lnSpc>
              <a:spcBef>
                <a:spcPts val="0"/>
              </a:spcBef>
              <a:spcAft>
                <a:spcPts val="0"/>
              </a:spcAft>
              <a:buClr>
                <a:srgbClr val="008542"/>
              </a:buClr>
              <a:buSzPts val="4000"/>
              <a:buFont typeface="Arial"/>
              <a:buNone/>
            </a:pPr>
            <a:r>
              <a:rPr lang="en-US" sz="4000" b="1" i="0" u="none" strike="noStrike" cap="none" dirty="0">
                <a:solidFill>
                  <a:srgbClr val="008542"/>
                </a:solidFill>
                <a:latin typeface="Arial"/>
                <a:ea typeface="Arial"/>
                <a:cs typeface="Arial"/>
                <a:sym typeface="Arial"/>
              </a:rPr>
              <a:t>Strong Economy:</a:t>
            </a:r>
          </a:p>
          <a:p>
            <a:pPr marL="0" marR="0" lvl="0" indent="0" algn="ctr" rtl="0">
              <a:lnSpc>
                <a:spcPct val="100000"/>
              </a:lnSpc>
              <a:spcBef>
                <a:spcPts val="0"/>
              </a:spcBef>
              <a:spcAft>
                <a:spcPts val="0"/>
              </a:spcAft>
              <a:buClr>
                <a:srgbClr val="008542"/>
              </a:buClr>
              <a:buSzPts val="4000"/>
              <a:buFont typeface="Arial"/>
              <a:buNone/>
            </a:pPr>
            <a:endParaRPr sz="1800" b="1" i="0" u="none" strike="noStrike" cap="none" dirty="0">
              <a:solidFill>
                <a:srgbClr val="00854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dirty="0">
                <a:solidFill>
                  <a:srgbClr val="636363"/>
                </a:solidFill>
                <a:sym typeface="Arial"/>
              </a:rPr>
              <a:t>Securing a Robust</a:t>
            </a:r>
            <a:endParaRPr b="1" dirty="0">
              <a:solidFill>
                <a:srgbClr val="636363"/>
              </a:solidFill>
            </a:endParaRPr>
          </a:p>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dirty="0">
                <a:solidFill>
                  <a:srgbClr val="636363"/>
                </a:solidFill>
                <a:sym typeface="Arial"/>
              </a:rPr>
              <a:t>2020 U.S. Census</a:t>
            </a:r>
            <a:endParaRPr b="1" dirty="0">
              <a:solidFill>
                <a:srgbClr val="636363"/>
              </a:solidFill>
            </a:endParaRPr>
          </a:p>
          <a:p>
            <a:pPr marL="0" marR="0" lvl="0" indent="0" algn="ctr" rtl="0">
              <a:lnSpc>
                <a:spcPct val="100000"/>
              </a:lnSpc>
              <a:spcBef>
                <a:spcPts val="0"/>
              </a:spcBef>
              <a:spcAft>
                <a:spcPts val="0"/>
              </a:spcAft>
              <a:buClr>
                <a:srgbClr val="000000"/>
              </a:buClr>
              <a:buSzPts val="3200"/>
              <a:buFont typeface="Arial"/>
              <a:buNone/>
            </a:pPr>
            <a:br>
              <a:rPr lang="en-US" sz="3200" b="1" i="0" u="none" strike="noStrike" cap="none" dirty="0">
                <a:solidFill>
                  <a:srgbClr val="000000"/>
                </a:solidFill>
                <a:latin typeface="Arial"/>
                <a:ea typeface="Arial"/>
                <a:cs typeface="Arial"/>
                <a:sym typeface="Arial"/>
              </a:rPr>
            </a:br>
            <a:endParaRPr sz="32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50"/>
              <a:buFont typeface="Arial"/>
              <a:buNone/>
            </a:pPr>
            <a:r>
              <a:rPr lang="en-US" sz="1800" b="0" i="0" u="none" strike="noStrike" cap="none" dirty="0">
                <a:solidFill>
                  <a:schemeClr val="dk1"/>
                </a:solidFill>
                <a:latin typeface="Arial"/>
                <a:ea typeface="Arial"/>
                <a:cs typeface="Arial"/>
                <a:sym typeface="Arial"/>
              </a:rPr>
              <a:t> </a:t>
            </a:r>
            <a:endParaRPr dirty="0"/>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243F82B-AF09-5B45-B63A-A0E951267827}"/>
              </a:ext>
            </a:extLst>
          </p:cNvPr>
          <p:cNvPicPr>
            <a:picLocks noChangeAspect="1"/>
          </p:cNvPicPr>
          <p:nvPr/>
        </p:nvPicPr>
        <p:blipFill>
          <a:blip r:embed="rId3"/>
          <a:stretch>
            <a:fillRect/>
          </a:stretch>
        </p:blipFill>
        <p:spPr>
          <a:xfrm>
            <a:off x="4318000" y="4622899"/>
            <a:ext cx="4522177" cy="801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B90E-ACF5-A24C-933F-069D13A7DB56}"/>
              </a:ext>
            </a:extLst>
          </p:cNvPr>
          <p:cNvSpPr>
            <a:spLocks noGrp="1"/>
          </p:cNvSpPr>
          <p:nvPr>
            <p:ph type="title"/>
          </p:nvPr>
        </p:nvSpPr>
        <p:spPr/>
        <p:txBody>
          <a:bodyPr/>
          <a:lstStyle/>
          <a:p>
            <a:pPr algn="ctr"/>
            <a:endParaRPr lang="en-US" sz="4800" dirty="0"/>
          </a:p>
        </p:txBody>
      </p:sp>
      <p:sp>
        <p:nvSpPr>
          <p:cNvPr id="3" name="Text Placeholder 2">
            <a:extLst>
              <a:ext uri="{FF2B5EF4-FFF2-40B4-BE49-F238E27FC236}">
                <a16:creationId xmlns:a16="http://schemas.microsoft.com/office/drawing/2014/main" id="{DD9BB7EB-C42F-AF44-BDA8-3E011D8558D4}"/>
              </a:ext>
            </a:extLst>
          </p:cNvPr>
          <p:cNvSpPr>
            <a:spLocks noGrp="1"/>
          </p:cNvSpPr>
          <p:nvPr>
            <p:ph type="body" idx="1"/>
          </p:nvPr>
        </p:nvSpPr>
        <p:spPr>
          <a:xfrm>
            <a:off x="329282" y="1353490"/>
            <a:ext cx="8316724" cy="4767498"/>
          </a:xfrm>
        </p:spPr>
        <p:txBody>
          <a:bodyPr/>
          <a:lstStyle/>
          <a:p>
            <a:pPr marL="1054100" indent="-1028700">
              <a:buFont typeface="+mj-lt"/>
              <a:buAutoNum type="romanUcPeriod"/>
            </a:pPr>
            <a:r>
              <a:rPr lang="en-US" sz="4400" dirty="0">
                <a:solidFill>
                  <a:schemeClr val="bg1">
                    <a:lumMod val="50000"/>
                  </a:schemeClr>
                </a:solidFill>
              </a:rPr>
              <a:t>Why is the Census Important?</a:t>
            </a:r>
          </a:p>
          <a:p>
            <a:pPr marL="1054100" indent="-1028700">
              <a:buFont typeface="+mj-lt"/>
              <a:buAutoNum type="romanUcPeriod"/>
            </a:pPr>
            <a:endParaRPr lang="en-US" sz="1200" dirty="0"/>
          </a:p>
          <a:p>
            <a:pPr marL="1054100" indent="-1028700">
              <a:buFont typeface="+mj-lt"/>
              <a:buAutoNum type="romanUcPeriod"/>
            </a:pPr>
            <a:endParaRPr lang="en-US" sz="1200" dirty="0"/>
          </a:p>
          <a:p>
            <a:pPr marL="1054100" indent="-1028700">
              <a:buFont typeface="+mj-lt"/>
              <a:buAutoNum type="romanUcPeriod"/>
            </a:pPr>
            <a:r>
              <a:rPr lang="en-US" sz="4400" b="1" dirty="0">
                <a:solidFill>
                  <a:srgbClr val="008343"/>
                </a:solidFill>
              </a:rPr>
              <a:t>Threats to an Accurate Count</a:t>
            </a: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r>
              <a:rPr lang="en-US" sz="4400" dirty="0">
                <a:solidFill>
                  <a:schemeClr val="bg1">
                    <a:lumMod val="50000"/>
                  </a:schemeClr>
                </a:solidFill>
              </a:rPr>
              <a:t>How Business Can Help</a:t>
            </a: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r>
              <a:rPr lang="en-US" sz="4400" dirty="0">
                <a:solidFill>
                  <a:schemeClr val="bg1">
                    <a:lumMod val="50000"/>
                  </a:schemeClr>
                </a:solidFill>
              </a:rPr>
              <a:t>Business Spotlights</a:t>
            </a:r>
          </a:p>
        </p:txBody>
      </p:sp>
    </p:spTree>
    <p:extLst>
      <p:ext uri="{BB962C8B-B14F-4D97-AF65-F5344CB8AC3E}">
        <p14:creationId xmlns:p14="http://schemas.microsoft.com/office/powerpoint/2010/main" val="222338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29282" y="0"/>
            <a:ext cx="8229600" cy="900002"/>
          </a:xfrm>
          <a:prstGeom prst="rect">
            <a:avLst/>
          </a:prstGeom>
          <a:noFill/>
          <a:ln>
            <a:noFill/>
          </a:ln>
        </p:spPr>
        <p:txBody>
          <a:bodyPr spcFirstLastPara="1" wrap="square" lIns="91425" tIns="91425" rIns="91425" bIns="91425" anchor="ctr" anchorCtr="0">
            <a:noAutofit/>
          </a:bodyPr>
          <a:lstStyle/>
          <a:p>
            <a:pPr lvl="0" algn="ctr">
              <a:buSzPts val="4400"/>
            </a:pPr>
            <a:r>
              <a:rPr lang="en-US" sz="4400" dirty="0">
                <a:solidFill>
                  <a:schemeClr val="bg1"/>
                </a:solidFill>
              </a:rPr>
              <a:t> Hard-to-count populations</a:t>
            </a:r>
            <a:endParaRPr dirty="0"/>
          </a:p>
        </p:txBody>
      </p:sp>
      <p:sp>
        <p:nvSpPr>
          <p:cNvPr id="123" name="Shape 123"/>
          <p:cNvSpPr txBox="1">
            <a:spLocks noGrp="1"/>
          </p:cNvSpPr>
          <p:nvPr>
            <p:ph type="body" idx="1"/>
          </p:nvPr>
        </p:nvSpPr>
        <p:spPr>
          <a:xfrm>
            <a:off x="329282" y="1086840"/>
            <a:ext cx="8316724" cy="5155607"/>
          </a:xfrm>
          <a:prstGeom prst="rect">
            <a:avLst/>
          </a:prstGeom>
          <a:noFill/>
          <a:ln>
            <a:noFill/>
          </a:ln>
        </p:spPr>
        <p:txBody>
          <a:bodyPr spcFirstLastPara="1" wrap="square" lIns="91425" tIns="91425" rIns="91425" bIns="91425" anchor="t" anchorCtr="0">
            <a:noAutofit/>
          </a:bodyPr>
          <a:lstStyle/>
          <a:p>
            <a:pPr marL="82550" marR="0" lvl="0" indent="0" algn="l" rtl="0">
              <a:lnSpc>
                <a:spcPct val="100000"/>
              </a:lnSpc>
              <a:spcBef>
                <a:spcPts val="0"/>
              </a:spcBef>
              <a:spcAft>
                <a:spcPts val="0"/>
              </a:spcAft>
              <a:buClr>
                <a:schemeClr val="dk1"/>
              </a:buClr>
              <a:buSzPts val="4400"/>
              <a:buNone/>
            </a:pPr>
            <a:endParaRPr sz="1400" dirty="0"/>
          </a:p>
          <a:p>
            <a:pPr marL="1031875" lvl="0" indent="-463550">
              <a:buSzPts val="4000"/>
              <a:buFont typeface="Noto Sans Symbols"/>
              <a:buChar char="✓"/>
            </a:pPr>
            <a:r>
              <a:rPr lang="en-US" sz="2800" b="1" i="1" dirty="0">
                <a:solidFill>
                  <a:srgbClr val="008343"/>
                </a:solidFill>
              </a:rPr>
              <a:t>Communities of color</a:t>
            </a:r>
            <a:endParaRPr lang="en-US" sz="1600" i="1" dirty="0"/>
          </a:p>
          <a:p>
            <a:pPr marL="1031875" marR="0" lvl="0" indent="-374650" algn="l" rtl="0">
              <a:lnSpc>
                <a:spcPct val="100000"/>
              </a:lnSpc>
              <a:spcBef>
                <a:spcPts val="640"/>
              </a:spcBef>
              <a:spcAft>
                <a:spcPts val="0"/>
              </a:spcAft>
              <a:buClr>
                <a:schemeClr val="dk1"/>
              </a:buClr>
              <a:buSzPts val="1400"/>
              <a:buFont typeface="Noto Sans Symbols"/>
              <a:buNone/>
            </a:pPr>
            <a:endParaRPr sz="1100" b="0" i="1" u="none" strike="noStrike" cap="none" dirty="0">
              <a:solidFill>
                <a:schemeClr val="dk1"/>
              </a:solidFill>
              <a:latin typeface="Calibri"/>
              <a:ea typeface="Calibri"/>
              <a:cs typeface="Calibri"/>
              <a:sym typeface="Calibri"/>
            </a:endParaRPr>
          </a:p>
          <a:p>
            <a:pPr marL="1031875" marR="0" lvl="0" indent="-463550" algn="l" rtl="0">
              <a:lnSpc>
                <a:spcPct val="100000"/>
              </a:lnSpc>
              <a:spcBef>
                <a:spcPts val="640"/>
              </a:spcBef>
              <a:spcAft>
                <a:spcPts val="0"/>
              </a:spcAft>
              <a:buClr>
                <a:schemeClr val="dk1"/>
              </a:buClr>
              <a:buSzPts val="4000"/>
              <a:buFont typeface="Noto Sans Symbols"/>
              <a:buChar char="✓"/>
            </a:pPr>
            <a:r>
              <a:rPr lang="en-US" sz="2800" b="1" i="1" dirty="0">
                <a:solidFill>
                  <a:srgbClr val="008343"/>
                </a:solidFill>
              </a:rPr>
              <a:t>Young c</a:t>
            </a:r>
            <a:r>
              <a:rPr lang="en-US" sz="2800" b="1" i="1" u="none" strike="noStrike" cap="none" dirty="0">
                <a:solidFill>
                  <a:srgbClr val="008343"/>
                </a:solidFill>
                <a:latin typeface="Calibri"/>
                <a:ea typeface="Calibri"/>
                <a:cs typeface="Calibri"/>
                <a:sym typeface="Calibri"/>
              </a:rPr>
              <a:t>hildren</a:t>
            </a:r>
          </a:p>
          <a:p>
            <a:pPr marL="1031875" marR="0" lvl="0" indent="-463550" algn="l" rtl="0">
              <a:lnSpc>
                <a:spcPct val="100000"/>
              </a:lnSpc>
              <a:spcBef>
                <a:spcPts val="640"/>
              </a:spcBef>
              <a:spcAft>
                <a:spcPts val="0"/>
              </a:spcAft>
              <a:buClr>
                <a:schemeClr val="dk1"/>
              </a:buClr>
              <a:buSzPts val="4000"/>
              <a:buFont typeface="Noto Sans Symbols"/>
              <a:buChar char="✓"/>
            </a:pPr>
            <a:endParaRPr lang="en-US" sz="1400" b="1" i="1" u="none" strike="noStrike" cap="none" dirty="0">
              <a:solidFill>
                <a:srgbClr val="008343"/>
              </a:solidFill>
              <a:latin typeface="Calibri"/>
              <a:ea typeface="Calibri"/>
              <a:cs typeface="Calibri"/>
              <a:sym typeface="Calibri"/>
            </a:endParaRPr>
          </a:p>
          <a:p>
            <a:pPr marL="1031875" lvl="0" indent="-463550">
              <a:buSzPts val="4000"/>
              <a:buFont typeface="Noto Sans Symbols"/>
              <a:buChar char="✓"/>
            </a:pPr>
            <a:r>
              <a:rPr lang="en-US" sz="2800" b="1" i="1" dirty="0">
                <a:solidFill>
                  <a:srgbClr val="008343"/>
                </a:solidFill>
              </a:rPr>
              <a:t>Rural Communities</a:t>
            </a:r>
          </a:p>
          <a:p>
            <a:pPr marL="1031875" lvl="0" indent="-463550">
              <a:buSzPts val="4000"/>
              <a:buFont typeface="Noto Sans Symbols"/>
              <a:buChar char="✓"/>
            </a:pPr>
            <a:endParaRPr lang="en-US" sz="1200" i="1" dirty="0"/>
          </a:p>
          <a:p>
            <a:pPr marL="1031875" indent="-463550">
              <a:buSzPts val="4000"/>
              <a:buFont typeface="Noto Sans Symbols"/>
              <a:buChar char="✓"/>
            </a:pPr>
            <a:r>
              <a:rPr lang="en-US" sz="2800" b="1" i="1" dirty="0">
                <a:solidFill>
                  <a:srgbClr val="008343"/>
                </a:solidFill>
              </a:rPr>
              <a:t>Households with unreliable internet access or low internet use</a:t>
            </a:r>
          </a:p>
          <a:p>
            <a:pPr marL="1031875" lvl="0" indent="-463550">
              <a:buSzPts val="4000"/>
              <a:buFont typeface="Noto Sans Symbols"/>
              <a:buChar char="✓"/>
            </a:pPr>
            <a:endParaRPr lang="en-US" sz="1100" i="1" dirty="0"/>
          </a:p>
          <a:p>
            <a:pPr marL="1031875" lvl="0" indent="-463550">
              <a:buSzPts val="4000"/>
              <a:buFont typeface="Noto Sans Symbols"/>
              <a:buChar char="✓"/>
            </a:pPr>
            <a:r>
              <a:rPr lang="en-US" sz="2800" b="1" i="1" dirty="0">
                <a:solidFill>
                  <a:srgbClr val="008343"/>
                </a:solidFill>
              </a:rPr>
              <a:t>Young and mobile</a:t>
            </a:r>
          </a:p>
          <a:p>
            <a:pPr marL="568325" indent="0">
              <a:buSzPts val="4000"/>
              <a:buNone/>
            </a:pPr>
            <a:endParaRPr lang="en-US" sz="1100" b="1" i="1" dirty="0">
              <a:solidFill>
                <a:srgbClr val="008343"/>
              </a:solidFill>
            </a:endParaRPr>
          </a:p>
          <a:p>
            <a:pPr marL="1031875" indent="-463550">
              <a:buSzPts val="4000"/>
              <a:buFont typeface="Noto Sans Symbols"/>
              <a:buChar char="✓"/>
            </a:pPr>
            <a:r>
              <a:rPr lang="en-US" sz="2800" b="1" i="1" dirty="0">
                <a:solidFill>
                  <a:srgbClr val="008343"/>
                </a:solidFill>
              </a:rPr>
              <a:t>Low-income households (frequent movers)</a:t>
            </a:r>
          </a:p>
          <a:p>
            <a:pPr marL="1031875" marR="0" lvl="0" indent="-463550" algn="l" rtl="0">
              <a:lnSpc>
                <a:spcPct val="100000"/>
              </a:lnSpc>
              <a:spcBef>
                <a:spcPts val="640"/>
              </a:spcBef>
              <a:spcAft>
                <a:spcPts val="0"/>
              </a:spcAft>
              <a:buClr>
                <a:schemeClr val="dk1"/>
              </a:buClr>
              <a:buSzPts val="4000"/>
              <a:buFont typeface="Noto Sans Symbols"/>
              <a:buChar char="✓"/>
            </a:pPr>
            <a:endParaRPr lang="en-US" sz="2800" b="1" i="1" u="none" strike="noStrike" cap="none" dirty="0">
              <a:solidFill>
                <a:srgbClr val="008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E34D-E4EB-054A-89F5-A78BB8EB1733}"/>
              </a:ext>
            </a:extLst>
          </p:cNvPr>
          <p:cNvSpPr>
            <a:spLocks noGrp="1"/>
          </p:cNvSpPr>
          <p:nvPr>
            <p:ph type="title"/>
          </p:nvPr>
        </p:nvSpPr>
        <p:spPr/>
        <p:txBody>
          <a:bodyPr/>
          <a:lstStyle/>
          <a:p>
            <a:pPr algn="ctr"/>
            <a:r>
              <a:rPr lang="en-US" sz="4000" dirty="0"/>
              <a:t>Citizenship Question</a:t>
            </a:r>
          </a:p>
        </p:txBody>
      </p:sp>
      <p:sp>
        <p:nvSpPr>
          <p:cNvPr id="3" name="Text Placeholder 2">
            <a:extLst>
              <a:ext uri="{FF2B5EF4-FFF2-40B4-BE49-F238E27FC236}">
                <a16:creationId xmlns:a16="http://schemas.microsoft.com/office/drawing/2014/main" id="{D9A1E624-26B4-1042-B3DE-3C479DAD99B9}"/>
              </a:ext>
            </a:extLst>
          </p:cNvPr>
          <p:cNvSpPr>
            <a:spLocks noGrp="1"/>
          </p:cNvSpPr>
          <p:nvPr>
            <p:ph type="body" idx="1"/>
          </p:nvPr>
        </p:nvSpPr>
        <p:spPr>
          <a:xfrm>
            <a:off x="329282" y="1657349"/>
            <a:ext cx="8316724" cy="4353281"/>
          </a:xfrm>
        </p:spPr>
        <p:txBody>
          <a:bodyPr/>
          <a:lstStyle/>
          <a:p>
            <a:r>
              <a:rPr lang="en-US" sz="3600" dirty="0">
                <a:solidFill>
                  <a:schemeClr val="tx1"/>
                </a:solidFill>
              </a:rPr>
              <a:t>The question is officially off the questionnaire</a:t>
            </a:r>
          </a:p>
          <a:p>
            <a:pPr marL="25400" indent="0">
              <a:buNone/>
            </a:pPr>
            <a:endParaRPr lang="en-US" sz="3600" dirty="0">
              <a:solidFill>
                <a:schemeClr val="tx1"/>
              </a:solidFill>
            </a:endParaRPr>
          </a:p>
          <a:p>
            <a:r>
              <a:rPr lang="en-US" sz="3600" dirty="0">
                <a:solidFill>
                  <a:schemeClr val="tx1"/>
                </a:solidFill>
              </a:rPr>
              <a:t>Some fear that some foreign born residents may still not participate </a:t>
            </a:r>
          </a:p>
        </p:txBody>
      </p:sp>
    </p:spTree>
    <p:extLst>
      <p:ext uri="{BB962C8B-B14F-4D97-AF65-F5344CB8AC3E}">
        <p14:creationId xmlns:p14="http://schemas.microsoft.com/office/powerpoint/2010/main" val="267667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B90E-ACF5-A24C-933F-069D13A7DB56}"/>
              </a:ext>
            </a:extLst>
          </p:cNvPr>
          <p:cNvSpPr>
            <a:spLocks noGrp="1"/>
          </p:cNvSpPr>
          <p:nvPr>
            <p:ph type="title"/>
          </p:nvPr>
        </p:nvSpPr>
        <p:spPr/>
        <p:txBody>
          <a:bodyPr/>
          <a:lstStyle/>
          <a:p>
            <a:pPr algn="ctr"/>
            <a:r>
              <a:rPr lang="en-US" sz="4800" dirty="0"/>
              <a:t>Overview</a:t>
            </a:r>
          </a:p>
        </p:txBody>
      </p:sp>
      <p:sp>
        <p:nvSpPr>
          <p:cNvPr id="3" name="Text Placeholder 2">
            <a:extLst>
              <a:ext uri="{FF2B5EF4-FFF2-40B4-BE49-F238E27FC236}">
                <a16:creationId xmlns:a16="http://schemas.microsoft.com/office/drawing/2014/main" id="{DD9BB7EB-C42F-AF44-BDA8-3E011D8558D4}"/>
              </a:ext>
            </a:extLst>
          </p:cNvPr>
          <p:cNvSpPr>
            <a:spLocks noGrp="1"/>
          </p:cNvSpPr>
          <p:nvPr>
            <p:ph type="body" idx="1"/>
          </p:nvPr>
        </p:nvSpPr>
        <p:spPr>
          <a:xfrm>
            <a:off x="329282" y="1353490"/>
            <a:ext cx="8316724" cy="4767498"/>
          </a:xfrm>
        </p:spPr>
        <p:txBody>
          <a:bodyPr/>
          <a:lstStyle/>
          <a:p>
            <a:pPr marL="1054100" indent="-1028700">
              <a:buFont typeface="+mj-lt"/>
              <a:buAutoNum type="romanUcPeriod"/>
            </a:pPr>
            <a:r>
              <a:rPr lang="en-US" sz="4400" dirty="0">
                <a:solidFill>
                  <a:schemeClr val="bg1">
                    <a:lumMod val="50000"/>
                  </a:schemeClr>
                </a:solidFill>
              </a:rPr>
              <a:t>Why is the Census Important?</a:t>
            </a:r>
          </a:p>
          <a:p>
            <a:pPr marL="1054100" indent="-1028700">
              <a:buFont typeface="+mj-lt"/>
              <a:buAutoNum type="romanUcPeriod"/>
            </a:pPr>
            <a:endParaRPr lang="en-US" sz="1200" dirty="0"/>
          </a:p>
          <a:p>
            <a:pPr marL="1054100" indent="-1028700">
              <a:buFont typeface="+mj-lt"/>
              <a:buAutoNum type="romanUcPeriod"/>
            </a:pPr>
            <a:endParaRPr lang="en-US" sz="1200" dirty="0"/>
          </a:p>
          <a:p>
            <a:pPr marL="1054100" indent="-1028700">
              <a:buFont typeface="+mj-lt"/>
              <a:buAutoNum type="romanUcPeriod"/>
            </a:pPr>
            <a:r>
              <a:rPr lang="en-US" sz="4400" dirty="0">
                <a:solidFill>
                  <a:schemeClr val="bg1">
                    <a:lumMod val="50000"/>
                  </a:schemeClr>
                </a:solidFill>
              </a:rPr>
              <a:t>Threats to an Accurate Count</a:t>
            </a: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r>
              <a:rPr lang="en-US" sz="4400" b="1" dirty="0">
                <a:solidFill>
                  <a:srgbClr val="008343"/>
                </a:solidFill>
              </a:rPr>
              <a:t>How Business Can Help</a:t>
            </a: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r>
              <a:rPr lang="en-US" sz="4400" dirty="0">
                <a:solidFill>
                  <a:schemeClr val="bg1">
                    <a:lumMod val="50000"/>
                  </a:schemeClr>
                </a:solidFill>
              </a:rPr>
              <a:t>Business Spotlights</a:t>
            </a:r>
          </a:p>
        </p:txBody>
      </p:sp>
    </p:spTree>
    <p:extLst>
      <p:ext uri="{BB962C8B-B14F-4D97-AF65-F5344CB8AC3E}">
        <p14:creationId xmlns:p14="http://schemas.microsoft.com/office/powerpoint/2010/main" val="179672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8CB1-369B-314F-87A9-7F5E5F624E0D}"/>
              </a:ext>
            </a:extLst>
          </p:cNvPr>
          <p:cNvSpPr>
            <a:spLocks noGrp="1"/>
          </p:cNvSpPr>
          <p:nvPr>
            <p:ph type="title"/>
          </p:nvPr>
        </p:nvSpPr>
        <p:spPr/>
        <p:txBody>
          <a:bodyPr/>
          <a:lstStyle/>
          <a:p>
            <a:pPr algn="ctr"/>
            <a:r>
              <a:rPr lang="en-US" sz="4000" dirty="0"/>
              <a:t>Basic Census Timeline</a:t>
            </a:r>
          </a:p>
        </p:txBody>
      </p:sp>
      <p:sp>
        <p:nvSpPr>
          <p:cNvPr id="3" name="Text Placeholder 2">
            <a:extLst>
              <a:ext uri="{FF2B5EF4-FFF2-40B4-BE49-F238E27FC236}">
                <a16:creationId xmlns:a16="http://schemas.microsoft.com/office/drawing/2014/main" id="{ECDF9565-D00E-5844-97A5-13FC91515D2F}"/>
              </a:ext>
            </a:extLst>
          </p:cNvPr>
          <p:cNvSpPr>
            <a:spLocks noGrp="1"/>
          </p:cNvSpPr>
          <p:nvPr>
            <p:ph type="body" idx="1"/>
          </p:nvPr>
        </p:nvSpPr>
        <p:spPr/>
        <p:txBody>
          <a:bodyPr/>
          <a:lstStyle/>
          <a:p>
            <a:r>
              <a:rPr lang="en-US" dirty="0"/>
              <a:t>Now Until Feb. 2020 – Education Phase (Census begins in Jan. in some remote areas)</a:t>
            </a:r>
          </a:p>
          <a:p>
            <a:pPr marL="25400" indent="0">
              <a:buNone/>
            </a:pPr>
            <a:endParaRPr lang="en-US" dirty="0"/>
          </a:p>
          <a:p>
            <a:r>
              <a:rPr lang="en-US" b="1" u="sng" dirty="0"/>
              <a:t>March – April: Early Response</a:t>
            </a:r>
          </a:p>
          <a:p>
            <a:endParaRPr lang="en-US" dirty="0"/>
          </a:p>
          <a:p>
            <a:r>
              <a:rPr lang="en-US" dirty="0"/>
              <a:t>Late spring to summer: Door knocking (which is the most expensive phase) </a:t>
            </a:r>
          </a:p>
          <a:p>
            <a:endParaRPr lang="en-US" dirty="0"/>
          </a:p>
        </p:txBody>
      </p:sp>
    </p:spTree>
    <p:extLst>
      <p:ext uri="{BB962C8B-B14F-4D97-AF65-F5344CB8AC3E}">
        <p14:creationId xmlns:p14="http://schemas.microsoft.com/office/powerpoint/2010/main" val="302874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29282" y="0"/>
            <a:ext cx="8229600" cy="900002"/>
          </a:xfrm>
          <a:prstGeom prst="rect">
            <a:avLst/>
          </a:prstGeom>
          <a:noFill/>
          <a:ln>
            <a:noFill/>
          </a:ln>
        </p:spPr>
        <p:txBody>
          <a:bodyPr spcFirstLastPara="1" wrap="square" lIns="91425" tIns="91425" rIns="91425" bIns="91425" anchor="ctr" anchorCtr="0">
            <a:noAutofit/>
          </a:bodyPr>
          <a:lstStyle/>
          <a:p>
            <a:pPr marL="427037" algn="ctr"/>
            <a:r>
              <a:rPr lang="en-US" sz="4400" dirty="0"/>
              <a:t>Use Technology</a:t>
            </a:r>
          </a:p>
        </p:txBody>
      </p:sp>
      <p:sp>
        <p:nvSpPr>
          <p:cNvPr id="130" name="Shape 130"/>
          <p:cNvSpPr txBox="1">
            <a:spLocks noGrp="1"/>
          </p:cNvSpPr>
          <p:nvPr>
            <p:ph type="body" idx="1"/>
          </p:nvPr>
        </p:nvSpPr>
        <p:spPr>
          <a:xfrm>
            <a:off x="329282" y="1243133"/>
            <a:ext cx="8316724" cy="4767498"/>
          </a:xfrm>
          <a:prstGeom prst="rect">
            <a:avLst/>
          </a:prstGeom>
          <a:noFill/>
          <a:ln>
            <a:noFill/>
          </a:ln>
        </p:spPr>
        <p:txBody>
          <a:bodyPr spcFirstLastPara="1" wrap="square" lIns="91425" tIns="91425" rIns="91425" bIns="91425" anchor="t" anchorCtr="0">
            <a:noAutofit/>
          </a:bodyPr>
          <a:lstStyle/>
          <a:p>
            <a:pPr marL="82550" marR="0" lvl="0" indent="0" algn="l" rtl="0">
              <a:lnSpc>
                <a:spcPct val="100000"/>
              </a:lnSpc>
              <a:spcBef>
                <a:spcPts val="640"/>
              </a:spcBef>
              <a:spcAft>
                <a:spcPts val="0"/>
              </a:spcAft>
              <a:buClr>
                <a:schemeClr val="dk1"/>
              </a:buClr>
              <a:buSzPts val="200"/>
              <a:buFont typeface="Arial"/>
              <a:buNone/>
            </a:pPr>
            <a:endParaRPr sz="200" b="0" i="0" u="none" strike="noStrike" cap="none" dirty="0">
              <a:solidFill>
                <a:schemeClr val="dk1"/>
              </a:solidFill>
              <a:latin typeface="Calibri"/>
              <a:ea typeface="Calibri"/>
              <a:cs typeface="Calibri"/>
              <a:sym typeface="Calibri"/>
            </a:endParaRPr>
          </a:p>
          <a:p>
            <a:pPr marL="82550" marR="0" lvl="0" indent="0" algn="l" rtl="0">
              <a:lnSpc>
                <a:spcPct val="100000"/>
              </a:lnSpc>
              <a:spcBef>
                <a:spcPts val="640"/>
              </a:spcBef>
              <a:spcAft>
                <a:spcPts val="0"/>
              </a:spcAft>
              <a:buClr>
                <a:schemeClr val="dk1"/>
              </a:buClr>
              <a:buSzPts val="200"/>
              <a:buFont typeface="Arial"/>
              <a:buNone/>
            </a:pPr>
            <a:endParaRPr sz="200" b="0" i="0" u="none" strike="noStrike" cap="none" dirty="0">
              <a:solidFill>
                <a:schemeClr val="dk1"/>
              </a:solidFill>
              <a:latin typeface="Calibri"/>
              <a:ea typeface="Calibri"/>
              <a:cs typeface="Calibri"/>
              <a:sym typeface="Calibri"/>
            </a:endParaRPr>
          </a:p>
          <a:p>
            <a:pPr marL="82550" marR="0" lvl="0" indent="0" algn="l" rtl="0">
              <a:lnSpc>
                <a:spcPct val="100000"/>
              </a:lnSpc>
              <a:spcBef>
                <a:spcPts val="640"/>
              </a:spcBef>
              <a:spcAft>
                <a:spcPts val="0"/>
              </a:spcAft>
              <a:buClr>
                <a:schemeClr val="dk1"/>
              </a:buClr>
              <a:buSzPts val="200"/>
              <a:buFont typeface="Arial"/>
              <a:buNone/>
            </a:pPr>
            <a:endParaRPr sz="200" b="0" i="0" u="none" strike="noStrike" cap="none" dirty="0">
              <a:solidFill>
                <a:schemeClr val="dk1"/>
              </a:solidFill>
              <a:latin typeface="Calibri"/>
              <a:ea typeface="Calibri"/>
              <a:cs typeface="Calibri"/>
              <a:sym typeface="Calibri"/>
            </a:endParaRPr>
          </a:p>
          <a:p>
            <a:pPr marL="862013" lvl="1" indent="-674688">
              <a:buFont typeface="Noto Sans Symbols"/>
              <a:buChar char="✓"/>
            </a:pPr>
            <a:r>
              <a:rPr lang="en-US" i="1" dirty="0"/>
              <a:t>Post an message and link on company website or social media to the US Census Bureau website</a:t>
            </a:r>
          </a:p>
          <a:p>
            <a:pPr marL="187325" lvl="1" indent="0">
              <a:buNone/>
            </a:pPr>
            <a:endParaRPr lang="en-US" i="1" dirty="0"/>
          </a:p>
          <a:p>
            <a:pPr marL="862013" lvl="1" indent="-674688">
              <a:buFont typeface="Noto Sans Symbols"/>
              <a:buChar char="✓"/>
            </a:pPr>
            <a:r>
              <a:rPr lang="en-US" i="1" dirty="0"/>
              <a:t>Post a message in an App</a:t>
            </a:r>
          </a:p>
          <a:p>
            <a:pPr marL="187325" lvl="1" indent="0">
              <a:buNone/>
            </a:pPr>
            <a:endParaRPr lang="en-US" i="1" dirty="0"/>
          </a:p>
          <a:p>
            <a:pPr marL="862013" lvl="1" indent="-674688">
              <a:buFont typeface="Noto Sans Symbols"/>
              <a:buChar char="✓"/>
            </a:pPr>
            <a:r>
              <a:rPr lang="en-US" i="1" dirty="0"/>
              <a:t>Kiosks for customers or employees to complete the questionnaire</a:t>
            </a:r>
            <a:endParaRPr lang="en-US" dirty="0"/>
          </a:p>
          <a:p>
            <a:pPr marL="187325" lvl="1" indent="0">
              <a:buNone/>
            </a:pPr>
            <a:r>
              <a:rPr lang="en-US" i="1" dirty="0"/>
              <a:t> </a:t>
            </a:r>
          </a:p>
          <a:p>
            <a:pPr marL="187325" lvl="1" indent="0">
              <a:buNone/>
            </a:pP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F288-0550-B844-A49E-9C040FAA798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F50EC71-5681-444F-905B-ADFC13C837DA}"/>
              </a:ext>
            </a:extLst>
          </p:cNvPr>
          <p:cNvSpPr>
            <a:spLocks noGrp="1"/>
          </p:cNvSpPr>
          <p:nvPr>
            <p:ph type="body" idx="1"/>
          </p:nvPr>
        </p:nvSpPr>
        <p:spPr/>
        <p:txBody>
          <a:bodyPr/>
          <a:lstStyle/>
          <a:p>
            <a:endParaRPr lang="en-US" dirty="0"/>
          </a:p>
          <a:p>
            <a:endParaRPr lang="en-US" dirty="0"/>
          </a:p>
          <a:p>
            <a:pPr marL="25400" indent="0" algn="ctr">
              <a:buNone/>
            </a:pPr>
            <a:r>
              <a:rPr lang="en-US" i="1" dirty="0"/>
              <a:t>(Pic of the 2010 Pepsi website)</a:t>
            </a:r>
          </a:p>
          <a:p>
            <a:endParaRPr lang="en-US" dirty="0"/>
          </a:p>
        </p:txBody>
      </p:sp>
      <p:pic>
        <p:nvPicPr>
          <p:cNvPr id="5" name="Picture 4">
            <a:extLst>
              <a:ext uri="{FF2B5EF4-FFF2-40B4-BE49-F238E27FC236}">
                <a16:creationId xmlns:a16="http://schemas.microsoft.com/office/drawing/2014/main" id="{BE91104F-0F3A-ED44-84B0-6969845E6AF0}"/>
              </a:ext>
            </a:extLst>
          </p:cNvPr>
          <p:cNvPicPr>
            <a:picLocks noChangeAspect="1"/>
          </p:cNvPicPr>
          <p:nvPr/>
        </p:nvPicPr>
        <p:blipFill>
          <a:blip r:embed="rId2"/>
          <a:stretch>
            <a:fillRect/>
          </a:stretch>
        </p:blipFill>
        <p:spPr>
          <a:xfrm>
            <a:off x="-52197" y="0"/>
            <a:ext cx="9196197" cy="6492240"/>
          </a:xfrm>
          <a:prstGeom prst="rect">
            <a:avLst/>
          </a:prstGeom>
        </p:spPr>
      </p:pic>
    </p:spTree>
    <p:extLst>
      <p:ext uri="{BB962C8B-B14F-4D97-AF65-F5344CB8AC3E}">
        <p14:creationId xmlns:p14="http://schemas.microsoft.com/office/powerpoint/2010/main" val="58681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CA15-7E9E-FD48-9A74-DC5F5383CCFD}"/>
              </a:ext>
            </a:extLst>
          </p:cNvPr>
          <p:cNvSpPr>
            <a:spLocks noGrp="1"/>
          </p:cNvSpPr>
          <p:nvPr>
            <p:ph type="title"/>
          </p:nvPr>
        </p:nvSpPr>
        <p:spPr/>
        <p:txBody>
          <a:bodyPr/>
          <a:lstStyle/>
          <a:p>
            <a:pPr algn="ctr"/>
            <a:r>
              <a:rPr lang="en-US" sz="4000" dirty="0"/>
              <a:t>Engage the Media </a:t>
            </a:r>
          </a:p>
        </p:txBody>
      </p:sp>
      <p:sp>
        <p:nvSpPr>
          <p:cNvPr id="3" name="Text Placeholder 2">
            <a:extLst>
              <a:ext uri="{FF2B5EF4-FFF2-40B4-BE49-F238E27FC236}">
                <a16:creationId xmlns:a16="http://schemas.microsoft.com/office/drawing/2014/main" id="{28BCECAC-9301-BA4A-9F5F-26857F71B078}"/>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72D7EFD1-5E25-4A42-8086-45EE573C82A3}"/>
              </a:ext>
            </a:extLst>
          </p:cNvPr>
          <p:cNvPicPr>
            <a:picLocks noChangeAspect="1"/>
          </p:cNvPicPr>
          <p:nvPr/>
        </p:nvPicPr>
        <p:blipFill>
          <a:blip r:embed="rId3"/>
          <a:stretch>
            <a:fillRect/>
          </a:stretch>
        </p:blipFill>
        <p:spPr>
          <a:xfrm>
            <a:off x="146050" y="900002"/>
            <a:ext cx="4434557" cy="2926080"/>
          </a:xfrm>
          <a:prstGeom prst="rect">
            <a:avLst/>
          </a:prstGeom>
        </p:spPr>
      </p:pic>
      <p:sp>
        <p:nvSpPr>
          <p:cNvPr id="8" name="TextBox 7">
            <a:extLst>
              <a:ext uri="{FF2B5EF4-FFF2-40B4-BE49-F238E27FC236}">
                <a16:creationId xmlns:a16="http://schemas.microsoft.com/office/drawing/2014/main" id="{79D5EDB9-43EC-1048-BF7B-AEE5E820EC02}"/>
              </a:ext>
            </a:extLst>
          </p:cNvPr>
          <p:cNvSpPr txBox="1"/>
          <p:nvPr/>
        </p:nvSpPr>
        <p:spPr>
          <a:xfrm>
            <a:off x="4972049" y="1123950"/>
            <a:ext cx="3950151" cy="2062103"/>
          </a:xfrm>
          <a:prstGeom prst="rect">
            <a:avLst/>
          </a:prstGeom>
          <a:noFill/>
        </p:spPr>
        <p:txBody>
          <a:bodyPr wrap="square" rtlCol="0">
            <a:spAutoFit/>
          </a:bodyPr>
          <a:lstStyle/>
          <a:p>
            <a:r>
              <a:rPr lang="en-US" sz="3200" b="1" dirty="0">
                <a:solidFill>
                  <a:srgbClr val="636363"/>
                </a:solidFill>
                <a:latin typeface="Calibri" panose="020F0502020204030204" pitchFamily="34" charset="0"/>
                <a:cs typeface="Calibri" panose="020F0502020204030204" pitchFamily="34" charset="0"/>
              </a:rPr>
              <a:t>Nickelodeon lent Dora the Explorer to PSAs, flyers, and social media. </a:t>
            </a:r>
          </a:p>
        </p:txBody>
      </p:sp>
      <p:sp>
        <p:nvSpPr>
          <p:cNvPr id="9" name="TextBox 8">
            <a:extLst>
              <a:ext uri="{FF2B5EF4-FFF2-40B4-BE49-F238E27FC236}">
                <a16:creationId xmlns:a16="http://schemas.microsoft.com/office/drawing/2014/main" id="{45FC095D-B2A9-B245-8B59-DC886899B476}"/>
              </a:ext>
            </a:extLst>
          </p:cNvPr>
          <p:cNvSpPr txBox="1"/>
          <p:nvPr/>
        </p:nvSpPr>
        <p:spPr>
          <a:xfrm>
            <a:off x="238849" y="3948528"/>
            <a:ext cx="4205233" cy="2554545"/>
          </a:xfrm>
          <a:prstGeom prst="rect">
            <a:avLst/>
          </a:prstGeom>
          <a:noFill/>
        </p:spPr>
        <p:txBody>
          <a:bodyPr wrap="square" rtlCol="0">
            <a:spAutoFit/>
          </a:bodyPr>
          <a:lstStyle/>
          <a:p>
            <a:r>
              <a:rPr lang="en-US" sz="3200" b="1" dirty="0">
                <a:solidFill>
                  <a:srgbClr val="636363"/>
                </a:solidFill>
                <a:latin typeface="Calibri" panose="020F0502020204030204" pitchFamily="34" charset="0"/>
                <a:cs typeface="Calibri" panose="020F0502020204030204" pitchFamily="34" charset="0"/>
              </a:rPr>
              <a:t>Univision wove a census message into the TV show </a:t>
            </a:r>
            <a:r>
              <a:rPr lang="en-US" sz="3200" b="1" dirty="0" err="1">
                <a:solidFill>
                  <a:srgbClr val="636363"/>
                </a:solidFill>
                <a:latin typeface="Calibri" panose="020F0502020204030204" pitchFamily="34" charset="0"/>
                <a:cs typeface="Calibri" panose="020F0502020204030204" pitchFamily="34" charset="0"/>
              </a:rPr>
              <a:t>Pequeños</a:t>
            </a:r>
            <a:r>
              <a:rPr lang="en-US" sz="3200" b="1" dirty="0">
                <a:solidFill>
                  <a:srgbClr val="636363"/>
                </a:solidFill>
                <a:latin typeface="Calibri" panose="020F0502020204030204" pitchFamily="34" charset="0"/>
                <a:cs typeface="Calibri" panose="020F0502020204030204" pitchFamily="34" charset="0"/>
              </a:rPr>
              <a:t> </a:t>
            </a:r>
            <a:r>
              <a:rPr lang="en-US" sz="3200" b="1" dirty="0" err="1">
                <a:solidFill>
                  <a:srgbClr val="636363"/>
                </a:solidFill>
                <a:latin typeface="Calibri" panose="020F0502020204030204" pitchFamily="34" charset="0"/>
                <a:cs typeface="Calibri" panose="020F0502020204030204" pitchFamily="34" charset="0"/>
              </a:rPr>
              <a:t>Gigantes</a:t>
            </a:r>
            <a:endParaRPr lang="en-US" sz="2800" b="1" dirty="0">
              <a:solidFill>
                <a:srgbClr val="636363"/>
              </a:solidFill>
              <a:latin typeface="Calibri" panose="020F0502020204030204" pitchFamily="34" charset="0"/>
              <a:cs typeface="Calibri" panose="020F0502020204030204" pitchFamily="34" charset="0"/>
            </a:endParaRPr>
          </a:p>
          <a:p>
            <a:endParaRPr lang="en-US" sz="3200" b="1" dirty="0">
              <a:solidFill>
                <a:srgbClr val="636363"/>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78F666D-43D9-BF47-BA0D-74B7F49C0164}"/>
              </a:ext>
            </a:extLst>
          </p:cNvPr>
          <p:cNvPicPr>
            <a:picLocks noChangeAspect="1"/>
          </p:cNvPicPr>
          <p:nvPr/>
        </p:nvPicPr>
        <p:blipFill>
          <a:blip r:embed="rId4"/>
          <a:stretch>
            <a:fillRect/>
          </a:stretch>
        </p:blipFill>
        <p:spPr>
          <a:xfrm>
            <a:off x="4487644" y="3843026"/>
            <a:ext cx="4176603" cy="2286788"/>
          </a:xfrm>
          <a:prstGeom prst="rect">
            <a:avLst/>
          </a:prstGeom>
        </p:spPr>
      </p:pic>
    </p:spTree>
    <p:extLst>
      <p:ext uri="{BB962C8B-B14F-4D97-AF65-F5344CB8AC3E}">
        <p14:creationId xmlns:p14="http://schemas.microsoft.com/office/powerpoint/2010/main" val="235365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B62D-5A1B-374B-A81A-D356E7DA7D6C}"/>
              </a:ext>
            </a:extLst>
          </p:cNvPr>
          <p:cNvSpPr>
            <a:spLocks noGrp="1"/>
          </p:cNvSpPr>
          <p:nvPr>
            <p:ph type="title"/>
          </p:nvPr>
        </p:nvSpPr>
        <p:spPr/>
        <p:txBody>
          <a:bodyPr/>
          <a:lstStyle/>
          <a:p>
            <a:pPr algn="ctr"/>
            <a:r>
              <a:rPr lang="en-US" sz="4000" dirty="0"/>
              <a:t>Customer Communications </a:t>
            </a:r>
            <a:endParaRPr lang="en-US" sz="3600" dirty="0"/>
          </a:p>
        </p:txBody>
      </p:sp>
      <p:sp>
        <p:nvSpPr>
          <p:cNvPr id="3" name="Text Placeholder 2">
            <a:extLst>
              <a:ext uri="{FF2B5EF4-FFF2-40B4-BE49-F238E27FC236}">
                <a16:creationId xmlns:a16="http://schemas.microsoft.com/office/drawing/2014/main" id="{1DE7E76A-1D34-8943-9369-5F0590566CD8}"/>
              </a:ext>
            </a:extLst>
          </p:cNvPr>
          <p:cNvSpPr>
            <a:spLocks noGrp="1"/>
          </p:cNvSpPr>
          <p:nvPr>
            <p:ph type="body" idx="1"/>
          </p:nvPr>
        </p:nvSpPr>
        <p:spPr/>
        <p:txBody>
          <a:bodyPr/>
          <a:lstStyle/>
          <a:p>
            <a:pPr marL="1038225" lvl="1" indent="-635000">
              <a:buFont typeface="Noto Sans Symbols"/>
              <a:buChar char="✓"/>
            </a:pPr>
            <a:r>
              <a:rPr lang="en-US" sz="3200" i="1" dirty="0"/>
              <a:t>Coffee cup sleeves</a:t>
            </a:r>
          </a:p>
          <a:p>
            <a:pPr marL="1038225" lvl="1" indent="-635000">
              <a:buFont typeface="Noto Sans Symbols"/>
              <a:buChar char="✓"/>
            </a:pPr>
            <a:r>
              <a:rPr lang="en-US" sz="3200" i="1" dirty="0"/>
              <a:t>Grocery store bags </a:t>
            </a:r>
          </a:p>
          <a:p>
            <a:pPr marL="1038225" lvl="1" indent="-635000">
              <a:buFont typeface="Noto Sans Symbols"/>
              <a:buChar char="✓"/>
            </a:pPr>
            <a:r>
              <a:rPr lang="en-US" sz="3200" i="1" dirty="0"/>
              <a:t>Inserts in customer mailings</a:t>
            </a:r>
          </a:p>
          <a:p>
            <a:pPr marL="1038225" lvl="1" indent="-635000">
              <a:buFont typeface="Noto Sans Symbols"/>
              <a:buChar char="✓"/>
            </a:pPr>
            <a:r>
              <a:rPr lang="en-US" sz="3200" i="1" dirty="0"/>
              <a:t>Promotional materials in stores</a:t>
            </a:r>
          </a:p>
          <a:p>
            <a:pPr marL="403225" lvl="1" indent="0">
              <a:buNone/>
            </a:pPr>
            <a:endParaRPr lang="en-US" i="1" dirty="0"/>
          </a:p>
          <a:p>
            <a:pPr marL="1038225" lvl="1" indent="-635000">
              <a:buFont typeface="Arial" panose="020B0604020202020204" pitchFamily="34" charset="0"/>
              <a:buChar char="•"/>
            </a:pPr>
            <a:r>
              <a:rPr lang="en-US" b="1" i="1" dirty="0">
                <a:solidFill>
                  <a:schemeClr val="tx1"/>
                </a:solidFill>
              </a:rPr>
              <a:t>2010 Example: </a:t>
            </a:r>
            <a:r>
              <a:rPr lang="en-US" i="1" dirty="0"/>
              <a:t>Walmart put messages on televisions</a:t>
            </a:r>
          </a:p>
          <a:p>
            <a:pPr marL="1038225" lvl="1" indent="-635000">
              <a:buFont typeface="Arial" panose="020B0604020202020204" pitchFamily="34" charset="0"/>
              <a:buChar char="•"/>
            </a:pPr>
            <a:r>
              <a:rPr lang="en-US" b="1" i="1" dirty="0"/>
              <a:t>2010 Example: </a:t>
            </a:r>
            <a:r>
              <a:rPr lang="en-US" i="1" dirty="0"/>
              <a:t>Target printed a census message on a store circular </a:t>
            </a:r>
          </a:p>
        </p:txBody>
      </p:sp>
    </p:spTree>
    <p:extLst>
      <p:ext uri="{BB962C8B-B14F-4D97-AF65-F5344CB8AC3E}">
        <p14:creationId xmlns:p14="http://schemas.microsoft.com/office/powerpoint/2010/main" val="424109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6CAB-8C6D-9944-B2BE-DF87E0B2194C}"/>
              </a:ext>
            </a:extLst>
          </p:cNvPr>
          <p:cNvSpPr>
            <a:spLocks noGrp="1"/>
          </p:cNvSpPr>
          <p:nvPr>
            <p:ph type="title"/>
          </p:nvPr>
        </p:nvSpPr>
        <p:spPr/>
        <p:txBody>
          <a:bodyPr/>
          <a:lstStyle/>
          <a:p>
            <a:pPr algn="ctr"/>
            <a:r>
              <a:rPr lang="en-US" sz="4400" dirty="0"/>
              <a:t>Employee Communications</a:t>
            </a:r>
          </a:p>
        </p:txBody>
      </p:sp>
      <p:sp>
        <p:nvSpPr>
          <p:cNvPr id="3" name="Text Placeholder 2">
            <a:extLst>
              <a:ext uri="{FF2B5EF4-FFF2-40B4-BE49-F238E27FC236}">
                <a16:creationId xmlns:a16="http://schemas.microsoft.com/office/drawing/2014/main" id="{4DF4C6E3-41C1-9C41-8B34-E9F1B4C3B34A}"/>
              </a:ext>
            </a:extLst>
          </p:cNvPr>
          <p:cNvSpPr>
            <a:spLocks noGrp="1"/>
          </p:cNvSpPr>
          <p:nvPr>
            <p:ph type="body" idx="1"/>
          </p:nvPr>
        </p:nvSpPr>
        <p:spPr/>
        <p:txBody>
          <a:bodyPr/>
          <a:lstStyle/>
          <a:p>
            <a:pPr marL="1316038" lvl="1" indent="-469900">
              <a:buFont typeface="Wingdings" pitchFamily="2" charset="2"/>
              <a:buChar char="ü"/>
            </a:pPr>
            <a:r>
              <a:rPr lang="en-US" sz="3600" dirty="0"/>
              <a:t>Info in break rooms</a:t>
            </a:r>
          </a:p>
          <a:p>
            <a:pPr marL="1316038" lvl="1" indent="-469900">
              <a:buFont typeface="Wingdings" pitchFamily="2" charset="2"/>
              <a:buChar char="ü"/>
            </a:pPr>
            <a:r>
              <a:rPr lang="en-US" sz="3600" dirty="0"/>
              <a:t>Newsletters</a:t>
            </a:r>
          </a:p>
          <a:p>
            <a:pPr marL="1316038" lvl="1" indent="-469900">
              <a:buFont typeface="Wingdings" pitchFamily="2" charset="2"/>
              <a:buChar char="ü"/>
            </a:pPr>
            <a:r>
              <a:rPr lang="en-US" sz="3600" dirty="0"/>
              <a:t>Company intranet</a:t>
            </a:r>
          </a:p>
          <a:p>
            <a:pPr marL="1316038" lvl="1" indent="-469900">
              <a:buFont typeface="Wingdings" pitchFamily="2" charset="2"/>
              <a:buChar char="ü"/>
            </a:pPr>
            <a:r>
              <a:rPr lang="en-US" sz="3600" dirty="0"/>
              <a:t>Messages with paychecks</a:t>
            </a:r>
          </a:p>
          <a:p>
            <a:pPr marL="1316038" lvl="1" indent="-469900">
              <a:buFont typeface="Wingdings" pitchFamily="2" charset="2"/>
              <a:buChar char="ü"/>
            </a:pPr>
            <a:r>
              <a:rPr lang="en-US" sz="3600" dirty="0"/>
              <a:t>Provide time, space or equipment (tablets, computers) to complete the form. </a:t>
            </a:r>
          </a:p>
          <a:p>
            <a:endParaRPr lang="en-US" dirty="0"/>
          </a:p>
        </p:txBody>
      </p:sp>
    </p:spTree>
    <p:extLst>
      <p:ext uri="{BB962C8B-B14F-4D97-AF65-F5344CB8AC3E}">
        <p14:creationId xmlns:p14="http://schemas.microsoft.com/office/powerpoint/2010/main" val="254939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AFAD-DBAE-A446-9472-F511EF32049F}"/>
              </a:ext>
            </a:extLst>
          </p:cNvPr>
          <p:cNvSpPr>
            <a:spLocks noGrp="1"/>
          </p:cNvSpPr>
          <p:nvPr>
            <p:ph type="title"/>
          </p:nvPr>
        </p:nvSpPr>
        <p:spPr/>
        <p:txBody>
          <a:bodyPr/>
          <a:lstStyle/>
          <a:p>
            <a:pPr algn="ctr"/>
            <a:r>
              <a:rPr lang="en-US" sz="4800" dirty="0" err="1"/>
              <a:t>ReadyNation</a:t>
            </a:r>
            <a:endParaRPr lang="en-US" sz="4800" dirty="0"/>
          </a:p>
        </p:txBody>
      </p:sp>
      <p:sp>
        <p:nvSpPr>
          <p:cNvPr id="3" name="Text Placeholder 2">
            <a:extLst>
              <a:ext uri="{FF2B5EF4-FFF2-40B4-BE49-F238E27FC236}">
                <a16:creationId xmlns:a16="http://schemas.microsoft.com/office/drawing/2014/main" id="{325A8591-4DA8-F24D-937C-461FDE4B40A8}"/>
              </a:ext>
            </a:extLst>
          </p:cNvPr>
          <p:cNvSpPr>
            <a:spLocks noGrp="1"/>
          </p:cNvSpPr>
          <p:nvPr>
            <p:ph type="body" idx="1"/>
          </p:nvPr>
        </p:nvSpPr>
        <p:spPr/>
        <p:txBody>
          <a:bodyPr/>
          <a:lstStyle/>
          <a:p>
            <a:r>
              <a:rPr lang="en-US" dirty="0"/>
              <a:t>Business initiative of Council for a Strong America (national nonprofit) </a:t>
            </a:r>
          </a:p>
          <a:p>
            <a:endParaRPr lang="en-US" dirty="0"/>
          </a:p>
          <a:p>
            <a:r>
              <a:rPr lang="en-US" dirty="0"/>
              <a:t>2,300+ Business leader members (F500s, small and medium enterprises, chambers)</a:t>
            </a:r>
          </a:p>
          <a:p>
            <a:pPr marL="25400" indent="0">
              <a:buNone/>
            </a:pPr>
            <a:endParaRPr lang="en-US" dirty="0"/>
          </a:p>
          <a:p>
            <a:r>
              <a:rPr lang="en-US" dirty="0"/>
              <a:t>Promote public policies and programs that build a strong workforce and economy </a:t>
            </a:r>
          </a:p>
        </p:txBody>
      </p:sp>
    </p:spTree>
    <p:extLst>
      <p:ext uri="{BB962C8B-B14F-4D97-AF65-F5344CB8AC3E}">
        <p14:creationId xmlns:p14="http://schemas.microsoft.com/office/powerpoint/2010/main" val="55105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955E-3214-A642-9D54-E13DA20F7674}"/>
              </a:ext>
            </a:extLst>
          </p:cNvPr>
          <p:cNvSpPr>
            <a:spLocks noGrp="1"/>
          </p:cNvSpPr>
          <p:nvPr>
            <p:ph type="title"/>
          </p:nvPr>
        </p:nvSpPr>
        <p:spPr/>
        <p:txBody>
          <a:bodyPr/>
          <a:lstStyle/>
          <a:p>
            <a:pPr algn="ctr"/>
            <a:r>
              <a:rPr lang="en-US" sz="4400" dirty="0"/>
              <a:t>Contribute Locally </a:t>
            </a:r>
          </a:p>
        </p:txBody>
      </p:sp>
      <p:sp>
        <p:nvSpPr>
          <p:cNvPr id="3" name="Text Placeholder 2">
            <a:extLst>
              <a:ext uri="{FF2B5EF4-FFF2-40B4-BE49-F238E27FC236}">
                <a16:creationId xmlns:a16="http://schemas.microsoft.com/office/drawing/2014/main" id="{F71D4063-AC70-F04F-A4D8-4E41E1718319}"/>
              </a:ext>
            </a:extLst>
          </p:cNvPr>
          <p:cNvSpPr>
            <a:spLocks noGrp="1"/>
          </p:cNvSpPr>
          <p:nvPr>
            <p:ph type="body" idx="1"/>
          </p:nvPr>
        </p:nvSpPr>
        <p:spPr/>
        <p:txBody>
          <a:bodyPr/>
          <a:lstStyle/>
          <a:p>
            <a:pPr marL="25400" indent="0">
              <a:buNone/>
            </a:pPr>
            <a:endParaRPr lang="en-US" dirty="0"/>
          </a:p>
          <a:p>
            <a:pPr>
              <a:buFont typeface="Wingdings" pitchFamily="2" charset="2"/>
              <a:buChar char="ü"/>
            </a:pPr>
            <a:r>
              <a:rPr lang="en-US" dirty="0"/>
              <a:t>Encourage staff to volunteer to promote the census at parades, festivals, local events</a:t>
            </a:r>
          </a:p>
          <a:p>
            <a:pPr>
              <a:buFont typeface="Wingdings" pitchFamily="2" charset="2"/>
              <a:buChar char="ü"/>
            </a:pPr>
            <a:endParaRPr lang="en-US" dirty="0"/>
          </a:p>
          <a:p>
            <a:pPr>
              <a:buFont typeface="Wingdings" pitchFamily="2" charset="2"/>
              <a:buChar char="ü"/>
            </a:pPr>
            <a:r>
              <a:rPr lang="en-US" dirty="0"/>
              <a:t>Provide fiscal support to local efforts </a:t>
            </a:r>
          </a:p>
        </p:txBody>
      </p:sp>
    </p:spTree>
    <p:extLst>
      <p:ext uri="{BB962C8B-B14F-4D97-AF65-F5344CB8AC3E}">
        <p14:creationId xmlns:p14="http://schemas.microsoft.com/office/powerpoint/2010/main" val="129914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0"/>
            <a:ext cx="9144000" cy="900002"/>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chemeClr val="lt1"/>
              </a:buClr>
              <a:buSzPts val="5400"/>
              <a:buFont typeface="Calibri"/>
              <a:buNone/>
            </a:pPr>
            <a:endParaRPr dirty="0"/>
          </a:p>
        </p:txBody>
      </p:sp>
      <p:sp>
        <p:nvSpPr>
          <p:cNvPr id="155" name="Shape 155"/>
          <p:cNvSpPr txBox="1">
            <a:spLocks noGrp="1"/>
          </p:cNvSpPr>
          <p:nvPr>
            <p:ph type="body" idx="1"/>
          </p:nvPr>
        </p:nvSpPr>
        <p:spPr>
          <a:xfrm>
            <a:off x="626533" y="1221377"/>
            <a:ext cx="8517467" cy="4767498"/>
          </a:xfrm>
          <a:prstGeom prst="rect">
            <a:avLst/>
          </a:prstGeom>
          <a:noFill/>
          <a:ln>
            <a:noFill/>
          </a:ln>
        </p:spPr>
        <p:txBody>
          <a:bodyPr spcFirstLastPara="1" wrap="square" lIns="91425" tIns="91425" rIns="91425" bIns="91425" anchor="t" anchorCtr="0">
            <a:noAutofit/>
          </a:bodyPr>
          <a:lstStyle/>
          <a:p>
            <a:pPr marL="1054100" indent="-1028700">
              <a:buFont typeface="+mj-lt"/>
              <a:buAutoNum type="romanUcPeriod"/>
            </a:pPr>
            <a:r>
              <a:rPr lang="en-US" sz="4000" dirty="0">
                <a:solidFill>
                  <a:schemeClr val="bg1">
                    <a:lumMod val="50000"/>
                  </a:schemeClr>
                </a:solidFill>
              </a:rPr>
              <a:t>Why is the Census Important?</a:t>
            </a:r>
          </a:p>
          <a:p>
            <a:pPr marL="1054100" indent="-1028700">
              <a:buFont typeface="+mj-lt"/>
              <a:buAutoNum type="romanUcPeriod"/>
            </a:pPr>
            <a:endParaRPr lang="en-US" sz="1100" dirty="0"/>
          </a:p>
          <a:p>
            <a:pPr marL="1054100" indent="-1028700">
              <a:buFont typeface="+mj-lt"/>
              <a:buAutoNum type="romanUcPeriod"/>
            </a:pPr>
            <a:endParaRPr lang="en-US" sz="1100" dirty="0"/>
          </a:p>
          <a:p>
            <a:pPr marL="1054100" indent="-1028700">
              <a:buFont typeface="+mj-lt"/>
              <a:buAutoNum type="romanUcPeriod"/>
            </a:pPr>
            <a:r>
              <a:rPr lang="en-US" sz="4000" dirty="0">
                <a:solidFill>
                  <a:schemeClr val="bg1">
                    <a:lumMod val="50000"/>
                  </a:schemeClr>
                </a:solidFill>
              </a:rPr>
              <a:t>Threats to an Accurate Count</a:t>
            </a:r>
          </a:p>
          <a:p>
            <a:pPr marL="1054100" indent="-1028700">
              <a:buFont typeface="+mj-lt"/>
              <a:buAutoNum type="romanUcPeriod"/>
            </a:pPr>
            <a:endParaRPr lang="en-US" sz="1100" dirty="0">
              <a:solidFill>
                <a:schemeClr val="bg1">
                  <a:lumMod val="50000"/>
                </a:schemeClr>
              </a:solidFill>
            </a:endParaRPr>
          </a:p>
          <a:p>
            <a:pPr marL="1054100" indent="-1028700">
              <a:buFont typeface="+mj-lt"/>
              <a:buAutoNum type="romanUcPeriod"/>
            </a:pPr>
            <a:endParaRPr lang="en-US" sz="1100" dirty="0">
              <a:solidFill>
                <a:schemeClr val="bg1">
                  <a:lumMod val="50000"/>
                </a:schemeClr>
              </a:solidFill>
            </a:endParaRPr>
          </a:p>
          <a:p>
            <a:pPr marL="1054100" indent="-1028700">
              <a:buFont typeface="+mj-lt"/>
              <a:buAutoNum type="romanUcPeriod"/>
            </a:pPr>
            <a:r>
              <a:rPr lang="en-US" sz="4000" dirty="0">
                <a:solidFill>
                  <a:schemeClr val="bg1">
                    <a:lumMod val="50000"/>
                  </a:schemeClr>
                </a:solidFill>
              </a:rPr>
              <a:t>How Business Can Help</a:t>
            </a:r>
          </a:p>
          <a:p>
            <a:pPr marL="1054100" indent="-1028700">
              <a:buFont typeface="+mj-lt"/>
              <a:buAutoNum type="romanUcPeriod"/>
            </a:pPr>
            <a:endParaRPr lang="en-US" sz="1100" dirty="0">
              <a:solidFill>
                <a:schemeClr val="bg1">
                  <a:lumMod val="50000"/>
                </a:schemeClr>
              </a:solidFill>
            </a:endParaRPr>
          </a:p>
          <a:p>
            <a:pPr marL="1054100" indent="-1028700">
              <a:buFont typeface="+mj-lt"/>
              <a:buAutoNum type="romanUcPeriod"/>
            </a:pPr>
            <a:endParaRPr lang="en-US" sz="1100" dirty="0">
              <a:solidFill>
                <a:schemeClr val="bg1">
                  <a:lumMod val="50000"/>
                </a:schemeClr>
              </a:solidFill>
            </a:endParaRPr>
          </a:p>
          <a:p>
            <a:pPr marL="1054100" indent="-1028700">
              <a:buFont typeface="+mj-lt"/>
              <a:buAutoNum type="romanUcPeriod"/>
            </a:pPr>
            <a:r>
              <a:rPr lang="en-US" sz="4000" b="1" dirty="0">
                <a:solidFill>
                  <a:srgbClr val="008343"/>
                </a:solidFill>
              </a:rPr>
              <a:t>Business Spotlights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1F83-9CEF-8247-87EA-D0087E9689FE}"/>
              </a:ext>
            </a:extLst>
          </p:cNvPr>
          <p:cNvSpPr>
            <a:spLocks noGrp="1"/>
          </p:cNvSpPr>
          <p:nvPr>
            <p:ph type="title"/>
          </p:nvPr>
        </p:nvSpPr>
        <p:spPr/>
        <p:txBody>
          <a:bodyPr/>
          <a:lstStyle/>
          <a:p>
            <a:pPr algn="ctr"/>
            <a:r>
              <a:rPr lang="en-US" sz="4000" dirty="0"/>
              <a:t>Business Spotlight</a:t>
            </a:r>
            <a:endParaRPr lang="en-US" sz="3600" dirty="0"/>
          </a:p>
        </p:txBody>
      </p:sp>
      <p:sp>
        <p:nvSpPr>
          <p:cNvPr id="3" name="Text Placeholder 2">
            <a:extLst>
              <a:ext uri="{FF2B5EF4-FFF2-40B4-BE49-F238E27FC236}">
                <a16:creationId xmlns:a16="http://schemas.microsoft.com/office/drawing/2014/main" id="{880C556B-B12D-CA40-8971-2CEBE1D5D412}"/>
              </a:ext>
            </a:extLst>
          </p:cNvPr>
          <p:cNvSpPr>
            <a:spLocks noGrp="1"/>
          </p:cNvSpPr>
          <p:nvPr>
            <p:ph type="body" idx="1"/>
          </p:nvPr>
        </p:nvSpPr>
        <p:spPr/>
        <p:txBody>
          <a:bodyPr/>
          <a:lstStyle/>
          <a:p>
            <a:pPr marL="25400" indent="0" algn="ctr">
              <a:buNone/>
            </a:pPr>
            <a:endParaRPr lang="en-US" sz="4000" b="1" dirty="0"/>
          </a:p>
          <a:p>
            <a:pPr marL="25400" indent="0" algn="ctr">
              <a:buNone/>
            </a:pPr>
            <a:r>
              <a:rPr lang="en-US" sz="4000" b="1" dirty="0"/>
              <a:t>Ron Estrada</a:t>
            </a:r>
          </a:p>
          <a:p>
            <a:pPr marL="25400" indent="0" algn="ctr">
              <a:buNone/>
            </a:pPr>
            <a:r>
              <a:rPr lang="en-US" sz="4000" b="1" dirty="0"/>
              <a:t>SVP, Corporate Social Responsibility &amp; Community Empowerment</a:t>
            </a:r>
          </a:p>
          <a:p>
            <a:pPr marL="25400" indent="0" algn="ctr">
              <a:buNone/>
            </a:pPr>
            <a:r>
              <a:rPr lang="en-US" sz="4000" b="1" dirty="0"/>
              <a:t>Univision</a:t>
            </a:r>
            <a:endParaRPr lang="en-US" sz="4000" dirty="0"/>
          </a:p>
        </p:txBody>
      </p:sp>
    </p:spTree>
    <p:extLst>
      <p:ext uri="{BB962C8B-B14F-4D97-AF65-F5344CB8AC3E}">
        <p14:creationId xmlns:p14="http://schemas.microsoft.com/office/powerpoint/2010/main" val="337540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9E6F-4358-7D4B-B2BF-4934863C3FC5}"/>
              </a:ext>
            </a:extLst>
          </p:cNvPr>
          <p:cNvSpPr>
            <a:spLocks noGrp="1"/>
          </p:cNvSpPr>
          <p:nvPr>
            <p:ph type="title"/>
          </p:nvPr>
        </p:nvSpPr>
        <p:spPr/>
        <p:txBody>
          <a:bodyPr/>
          <a:lstStyle/>
          <a:p>
            <a:pPr algn="ctr"/>
            <a:r>
              <a:rPr lang="en-US" sz="4800" dirty="0"/>
              <a:t>Ron Estrada</a:t>
            </a:r>
          </a:p>
        </p:txBody>
      </p:sp>
      <p:sp>
        <p:nvSpPr>
          <p:cNvPr id="3" name="Text Placeholder 2">
            <a:extLst>
              <a:ext uri="{FF2B5EF4-FFF2-40B4-BE49-F238E27FC236}">
                <a16:creationId xmlns:a16="http://schemas.microsoft.com/office/drawing/2014/main" id="{5CE76624-E326-C540-B813-ABDD35F6EB6F}"/>
              </a:ext>
            </a:extLst>
          </p:cNvPr>
          <p:cNvSpPr>
            <a:spLocks noGrp="1"/>
          </p:cNvSpPr>
          <p:nvPr>
            <p:ph type="body" idx="1"/>
          </p:nvPr>
        </p:nvSpPr>
        <p:spPr>
          <a:xfrm>
            <a:off x="329281" y="1243133"/>
            <a:ext cx="8476051" cy="4767498"/>
          </a:xfrm>
        </p:spPr>
        <p:txBody>
          <a:bodyPr/>
          <a:lstStyle/>
          <a:p>
            <a:pPr marL="25400" indent="0" algn="ctr">
              <a:buNone/>
            </a:pPr>
            <a:endParaRPr lang="en-US" dirty="0"/>
          </a:p>
          <a:p>
            <a:pPr marL="25400" indent="0" algn="ctr">
              <a:buNone/>
            </a:pPr>
            <a:endParaRPr lang="en-US" dirty="0"/>
          </a:p>
          <a:p>
            <a:pPr marL="25400" indent="0" algn="ctr">
              <a:buNone/>
            </a:pPr>
            <a:r>
              <a:rPr lang="en-US" sz="4800" dirty="0"/>
              <a:t>Why is the 2020 Census important for Univision?</a:t>
            </a:r>
          </a:p>
        </p:txBody>
      </p:sp>
    </p:spTree>
    <p:extLst>
      <p:ext uri="{BB962C8B-B14F-4D97-AF65-F5344CB8AC3E}">
        <p14:creationId xmlns:p14="http://schemas.microsoft.com/office/powerpoint/2010/main" val="71548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8799-9F71-D14A-A872-01769B934DB8}"/>
              </a:ext>
            </a:extLst>
          </p:cNvPr>
          <p:cNvSpPr>
            <a:spLocks noGrp="1"/>
          </p:cNvSpPr>
          <p:nvPr>
            <p:ph type="title"/>
          </p:nvPr>
        </p:nvSpPr>
        <p:spPr/>
        <p:txBody>
          <a:bodyPr/>
          <a:lstStyle/>
          <a:p>
            <a:pPr algn="ctr"/>
            <a:r>
              <a:rPr lang="en-US" sz="4800" dirty="0"/>
              <a:t>Ron Estrada</a:t>
            </a:r>
            <a:endParaRPr lang="en-US" sz="4400" dirty="0"/>
          </a:p>
        </p:txBody>
      </p:sp>
      <p:sp>
        <p:nvSpPr>
          <p:cNvPr id="3" name="Text Placeholder 2">
            <a:extLst>
              <a:ext uri="{FF2B5EF4-FFF2-40B4-BE49-F238E27FC236}">
                <a16:creationId xmlns:a16="http://schemas.microsoft.com/office/drawing/2014/main" id="{D2068CBE-2773-3E48-A379-62152D9B1C22}"/>
              </a:ext>
            </a:extLst>
          </p:cNvPr>
          <p:cNvSpPr>
            <a:spLocks noGrp="1"/>
          </p:cNvSpPr>
          <p:nvPr>
            <p:ph type="body" idx="1"/>
          </p:nvPr>
        </p:nvSpPr>
        <p:spPr>
          <a:xfrm>
            <a:off x="329282" y="1260066"/>
            <a:ext cx="8316724" cy="4767498"/>
          </a:xfrm>
        </p:spPr>
        <p:txBody>
          <a:bodyPr/>
          <a:lstStyle/>
          <a:p>
            <a:pPr marL="25400" indent="0" algn="ctr">
              <a:buNone/>
            </a:pPr>
            <a:endParaRPr lang="en-US" sz="4000" dirty="0"/>
          </a:p>
          <a:p>
            <a:pPr marL="25400" indent="0" algn="ctr">
              <a:buNone/>
            </a:pPr>
            <a:r>
              <a:rPr lang="en-US" sz="4000" dirty="0"/>
              <a:t>How did the company decide to support a strong count and were there specific reasons that may be helpful for other companies to consider?</a:t>
            </a:r>
          </a:p>
        </p:txBody>
      </p:sp>
    </p:spTree>
    <p:extLst>
      <p:ext uri="{BB962C8B-B14F-4D97-AF65-F5344CB8AC3E}">
        <p14:creationId xmlns:p14="http://schemas.microsoft.com/office/powerpoint/2010/main" val="143199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7A16-BBE8-0741-94D5-88B370F42AD0}"/>
              </a:ext>
            </a:extLst>
          </p:cNvPr>
          <p:cNvSpPr>
            <a:spLocks noGrp="1"/>
          </p:cNvSpPr>
          <p:nvPr>
            <p:ph type="title"/>
          </p:nvPr>
        </p:nvSpPr>
        <p:spPr/>
        <p:txBody>
          <a:bodyPr/>
          <a:lstStyle/>
          <a:p>
            <a:pPr algn="ctr"/>
            <a:r>
              <a:rPr lang="en-US" sz="4800" dirty="0"/>
              <a:t>Ron Estrada</a:t>
            </a:r>
            <a:endParaRPr lang="en-US" sz="4400" dirty="0"/>
          </a:p>
        </p:txBody>
      </p:sp>
      <p:sp>
        <p:nvSpPr>
          <p:cNvPr id="3" name="Text Placeholder 2">
            <a:extLst>
              <a:ext uri="{FF2B5EF4-FFF2-40B4-BE49-F238E27FC236}">
                <a16:creationId xmlns:a16="http://schemas.microsoft.com/office/drawing/2014/main" id="{0F265FDF-400A-824A-9880-7B52C44E095C}"/>
              </a:ext>
            </a:extLst>
          </p:cNvPr>
          <p:cNvSpPr>
            <a:spLocks noGrp="1"/>
          </p:cNvSpPr>
          <p:nvPr>
            <p:ph type="body" idx="1"/>
          </p:nvPr>
        </p:nvSpPr>
        <p:spPr/>
        <p:txBody>
          <a:bodyPr/>
          <a:lstStyle/>
          <a:p>
            <a:pPr marL="25400" indent="0" algn="ctr">
              <a:buNone/>
            </a:pPr>
            <a:endParaRPr lang="en-US" sz="5400" dirty="0"/>
          </a:p>
          <a:p>
            <a:pPr marL="25400" indent="0" algn="ctr">
              <a:buNone/>
            </a:pPr>
            <a:r>
              <a:rPr lang="en-US" sz="5400" dirty="0"/>
              <a:t>How does Univision plan to support a strong census?</a:t>
            </a:r>
          </a:p>
          <a:p>
            <a:endParaRPr lang="en-US" dirty="0"/>
          </a:p>
        </p:txBody>
      </p:sp>
    </p:spTree>
    <p:extLst>
      <p:ext uri="{BB962C8B-B14F-4D97-AF65-F5344CB8AC3E}">
        <p14:creationId xmlns:p14="http://schemas.microsoft.com/office/powerpoint/2010/main" val="1579570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05B5-A623-0441-8A3C-9F95A4F29443}"/>
              </a:ext>
            </a:extLst>
          </p:cNvPr>
          <p:cNvSpPr>
            <a:spLocks noGrp="1"/>
          </p:cNvSpPr>
          <p:nvPr>
            <p:ph type="title"/>
          </p:nvPr>
        </p:nvSpPr>
        <p:spPr/>
        <p:txBody>
          <a:bodyPr/>
          <a:lstStyle/>
          <a:p>
            <a:pPr algn="ctr"/>
            <a:r>
              <a:rPr lang="en-US" sz="4400" dirty="0"/>
              <a:t>Business Spotlight</a:t>
            </a:r>
          </a:p>
        </p:txBody>
      </p:sp>
      <p:sp>
        <p:nvSpPr>
          <p:cNvPr id="3" name="Text Placeholder 2">
            <a:extLst>
              <a:ext uri="{FF2B5EF4-FFF2-40B4-BE49-F238E27FC236}">
                <a16:creationId xmlns:a16="http://schemas.microsoft.com/office/drawing/2014/main" id="{2A2143AA-C628-BA46-A804-9B06A42FE440}"/>
              </a:ext>
            </a:extLst>
          </p:cNvPr>
          <p:cNvSpPr>
            <a:spLocks noGrp="1"/>
          </p:cNvSpPr>
          <p:nvPr>
            <p:ph type="body" idx="1"/>
          </p:nvPr>
        </p:nvSpPr>
        <p:spPr/>
        <p:txBody>
          <a:bodyPr/>
          <a:lstStyle/>
          <a:p>
            <a:pPr marL="25400" indent="0">
              <a:buNone/>
            </a:pPr>
            <a:endParaRPr lang="en-US" b="1" dirty="0"/>
          </a:p>
          <a:p>
            <a:pPr marL="25400" indent="0" algn="ctr">
              <a:buNone/>
            </a:pPr>
            <a:r>
              <a:rPr lang="en-US" sz="4400" b="1" dirty="0"/>
              <a:t>Nancy Moody</a:t>
            </a:r>
          </a:p>
          <a:p>
            <a:pPr marL="25400" indent="0" algn="ctr">
              <a:buNone/>
            </a:pPr>
            <a:r>
              <a:rPr lang="en-US" sz="4400" b="1" dirty="0"/>
              <a:t>VP of Public Affairs, DTE Energy</a:t>
            </a:r>
          </a:p>
          <a:p>
            <a:pPr marL="25400" indent="0" algn="ctr">
              <a:buNone/>
            </a:pPr>
            <a:r>
              <a:rPr lang="en-US" sz="4400" b="1" dirty="0"/>
              <a:t>DTE Foundation Chair</a:t>
            </a:r>
            <a:endParaRPr lang="en-US" sz="4400" dirty="0"/>
          </a:p>
        </p:txBody>
      </p:sp>
    </p:spTree>
    <p:extLst>
      <p:ext uri="{BB962C8B-B14F-4D97-AF65-F5344CB8AC3E}">
        <p14:creationId xmlns:p14="http://schemas.microsoft.com/office/powerpoint/2010/main" val="1867162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9E6F-4358-7D4B-B2BF-4934863C3FC5}"/>
              </a:ext>
            </a:extLst>
          </p:cNvPr>
          <p:cNvSpPr>
            <a:spLocks noGrp="1"/>
          </p:cNvSpPr>
          <p:nvPr>
            <p:ph type="title"/>
          </p:nvPr>
        </p:nvSpPr>
        <p:spPr/>
        <p:txBody>
          <a:bodyPr/>
          <a:lstStyle/>
          <a:p>
            <a:pPr algn="ctr"/>
            <a:r>
              <a:rPr lang="en-US" sz="4800" dirty="0"/>
              <a:t>Nancy Moody</a:t>
            </a:r>
          </a:p>
        </p:txBody>
      </p:sp>
      <p:sp>
        <p:nvSpPr>
          <p:cNvPr id="3" name="Text Placeholder 2">
            <a:extLst>
              <a:ext uri="{FF2B5EF4-FFF2-40B4-BE49-F238E27FC236}">
                <a16:creationId xmlns:a16="http://schemas.microsoft.com/office/drawing/2014/main" id="{5CE76624-E326-C540-B813-ABDD35F6EB6F}"/>
              </a:ext>
            </a:extLst>
          </p:cNvPr>
          <p:cNvSpPr>
            <a:spLocks noGrp="1"/>
          </p:cNvSpPr>
          <p:nvPr>
            <p:ph type="body" idx="1"/>
          </p:nvPr>
        </p:nvSpPr>
        <p:spPr/>
        <p:txBody>
          <a:bodyPr/>
          <a:lstStyle/>
          <a:p>
            <a:pPr marL="25400" indent="0" algn="ctr">
              <a:buNone/>
            </a:pPr>
            <a:endParaRPr lang="en-US" dirty="0"/>
          </a:p>
          <a:p>
            <a:pPr marL="25400" indent="0" algn="ctr">
              <a:buNone/>
            </a:pPr>
            <a:endParaRPr lang="en-US" dirty="0"/>
          </a:p>
          <a:p>
            <a:pPr marL="25400" indent="0" algn="ctr">
              <a:buNone/>
            </a:pPr>
            <a:r>
              <a:rPr lang="en-US" sz="4800" dirty="0"/>
              <a:t>Why is the 2020 Census important for DTE Energy?</a:t>
            </a:r>
          </a:p>
        </p:txBody>
      </p:sp>
    </p:spTree>
    <p:extLst>
      <p:ext uri="{BB962C8B-B14F-4D97-AF65-F5344CB8AC3E}">
        <p14:creationId xmlns:p14="http://schemas.microsoft.com/office/powerpoint/2010/main" val="37417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8799-9F71-D14A-A872-01769B934DB8}"/>
              </a:ext>
            </a:extLst>
          </p:cNvPr>
          <p:cNvSpPr>
            <a:spLocks noGrp="1"/>
          </p:cNvSpPr>
          <p:nvPr>
            <p:ph type="title"/>
          </p:nvPr>
        </p:nvSpPr>
        <p:spPr/>
        <p:txBody>
          <a:bodyPr/>
          <a:lstStyle/>
          <a:p>
            <a:pPr algn="ctr"/>
            <a:r>
              <a:rPr lang="en-US" sz="4800" dirty="0"/>
              <a:t>Nancy Moody</a:t>
            </a:r>
            <a:endParaRPr lang="en-US" sz="4400" dirty="0"/>
          </a:p>
        </p:txBody>
      </p:sp>
      <p:sp>
        <p:nvSpPr>
          <p:cNvPr id="3" name="Text Placeholder 2">
            <a:extLst>
              <a:ext uri="{FF2B5EF4-FFF2-40B4-BE49-F238E27FC236}">
                <a16:creationId xmlns:a16="http://schemas.microsoft.com/office/drawing/2014/main" id="{D2068CBE-2773-3E48-A379-62152D9B1C22}"/>
              </a:ext>
            </a:extLst>
          </p:cNvPr>
          <p:cNvSpPr>
            <a:spLocks noGrp="1"/>
          </p:cNvSpPr>
          <p:nvPr>
            <p:ph type="body" idx="1"/>
          </p:nvPr>
        </p:nvSpPr>
        <p:spPr>
          <a:xfrm>
            <a:off x="329282" y="1260066"/>
            <a:ext cx="8316724" cy="4767498"/>
          </a:xfrm>
        </p:spPr>
        <p:txBody>
          <a:bodyPr/>
          <a:lstStyle/>
          <a:p>
            <a:pPr marL="25400" indent="0" algn="ctr">
              <a:buNone/>
            </a:pPr>
            <a:endParaRPr lang="en-US" sz="4000" dirty="0"/>
          </a:p>
          <a:p>
            <a:pPr marL="25400" indent="0" algn="ctr">
              <a:buNone/>
            </a:pPr>
            <a:r>
              <a:rPr lang="en-US" sz="4000" dirty="0"/>
              <a:t>How did the company decide to support a strong count and were there specific reasons that may be helpful for other companies to consider?</a:t>
            </a:r>
          </a:p>
        </p:txBody>
      </p:sp>
    </p:spTree>
    <p:extLst>
      <p:ext uri="{BB962C8B-B14F-4D97-AF65-F5344CB8AC3E}">
        <p14:creationId xmlns:p14="http://schemas.microsoft.com/office/powerpoint/2010/main" val="3588151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7A16-BBE8-0741-94D5-88B370F42AD0}"/>
              </a:ext>
            </a:extLst>
          </p:cNvPr>
          <p:cNvSpPr>
            <a:spLocks noGrp="1"/>
          </p:cNvSpPr>
          <p:nvPr>
            <p:ph type="title"/>
          </p:nvPr>
        </p:nvSpPr>
        <p:spPr/>
        <p:txBody>
          <a:bodyPr/>
          <a:lstStyle/>
          <a:p>
            <a:pPr algn="ctr"/>
            <a:r>
              <a:rPr lang="en-US" sz="4800" dirty="0"/>
              <a:t>Nancy Moody</a:t>
            </a:r>
            <a:endParaRPr lang="en-US" sz="4400" dirty="0"/>
          </a:p>
        </p:txBody>
      </p:sp>
      <p:sp>
        <p:nvSpPr>
          <p:cNvPr id="3" name="Text Placeholder 2">
            <a:extLst>
              <a:ext uri="{FF2B5EF4-FFF2-40B4-BE49-F238E27FC236}">
                <a16:creationId xmlns:a16="http://schemas.microsoft.com/office/drawing/2014/main" id="{0F265FDF-400A-824A-9880-7B52C44E095C}"/>
              </a:ext>
            </a:extLst>
          </p:cNvPr>
          <p:cNvSpPr>
            <a:spLocks noGrp="1"/>
          </p:cNvSpPr>
          <p:nvPr>
            <p:ph type="body" idx="1"/>
          </p:nvPr>
        </p:nvSpPr>
        <p:spPr/>
        <p:txBody>
          <a:bodyPr/>
          <a:lstStyle/>
          <a:p>
            <a:pPr marL="25400" indent="0" algn="ctr">
              <a:buNone/>
            </a:pPr>
            <a:endParaRPr lang="en-US" sz="5400" dirty="0"/>
          </a:p>
          <a:p>
            <a:pPr marL="25400" indent="0" algn="ctr">
              <a:buNone/>
            </a:pPr>
            <a:r>
              <a:rPr lang="en-US" sz="5400" dirty="0"/>
              <a:t>How does DTE Energy plan to support a strong census?</a:t>
            </a:r>
          </a:p>
          <a:p>
            <a:endParaRPr lang="en-US" dirty="0"/>
          </a:p>
        </p:txBody>
      </p:sp>
    </p:spTree>
    <p:extLst>
      <p:ext uri="{BB962C8B-B14F-4D97-AF65-F5344CB8AC3E}">
        <p14:creationId xmlns:p14="http://schemas.microsoft.com/office/powerpoint/2010/main" val="285992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B90E-ACF5-A24C-933F-069D13A7DB56}"/>
              </a:ext>
            </a:extLst>
          </p:cNvPr>
          <p:cNvSpPr>
            <a:spLocks noGrp="1"/>
          </p:cNvSpPr>
          <p:nvPr>
            <p:ph type="title"/>
          </p:nvPr>
        </p:nvSpPr>
        <p:spPr/>
        <p:txBody>
          <a:bodyPr/>
          <a:lstStyle/>
          <a:p>
            <a:pPr algn="ctr"/>
            <a:r>
              <a:rPr lang="en-US" sz="4800" dirty="0"/>
              <a:t>Overview</a:t>
            </a:r>
          </a:p>
        </p:txBody>
      </p:sp>
      <p:sp>
        <p:nvSpPr>
          <p:cNvPr id="3" name="Text Placeholder 2">
            <a:extLst>
              <a:ext uri="{FF2B5EF4-FFF2-40B4-BE49-F238E27FC236}">
                <a16:creationId xmlns:a16="http://schemas.microsoft.com/office/drawing/2014/main" id="{DD9BB7EB-C42F-AF44-BDA8-3E011D8558D4}"/>
              </a:ext>
            </a:extLst>
          </p:cNvPr>
          <p:cNvSpPr>
            <a:spLocks noGrp="1"/>
          </p:cNvSpPr>
          <p:nvPr>
            <p:ph type="body" idx="1"/>
          </p:nvPr>
        </p:nvSpPr>
        <p:spPr>
          <a:xfrm>
            <a:off x="329282" y="1353490"/>
            <a:ext cx="8316724" cy="4767498"/>
          </a:xfrm>
        </p:spPr>
        <p:txBody>
          <a:bodyPr/>
          <a:lstStyle/>
          <a:p>
            <a:pPr marL="1054100" indent="-1028700">
              <a:buFont typeface="+mj-lt"/>
              <a:buAutoNum type="romanUcPeriod"/>
            </a:pPr>
            <a:r>
              <a:rPr lang="en-US" sz="4400" b="1" dirty="0">
                <a:solidFill>
                  <a:srgbClr val="008343"/>
                </a:solidFill>
              </a:rPr>
              <a:t>Why is the Census Important?</a:t>
            </a:r>
          </a:p>
          <a:p>
            <a:pPr marL="1054100" indent="-1028700">
              <a:buFont typeface="+mj-lt"/>
              <a:buAutoNum type="romanUcPeriod"/>
            </a:pPr>
            <a:endParaRPr lang="en-US" sz="1200" dirty="0"/>
          </a:p>
          <a:p>
            <a:pPr marL="1054100" indent="-1028700">
              <a:buFont typeface="+mj-lt"/>
              <a:buAutoNum type="romanUcPeriod"/>
            </a:pPr>
            <a:endParaRPr lang="en-US" sz="1200" dirty="0"/>
          </a:p>
          <a:p>
            <a:pPr marL="1054100" indent="-1028700">
              <a:buFont typeface="+mj-lt"/>
              <a:buAutoNum type="romanUcPeriod"/>
            </a:pPr>
            <a:r>
              <a:rPr lang="en-US" sz="4400" dirty="0">
                <a:solidFill>
                  <a:schemeClr val="bg1">
                    <a:lumMod val="50000"/>
                  </a:schemeClr>
                </a:solidFill>
              </a:rPr>
              <a:t>Threats to an Accurate Count</a:t>
            </a: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r>
              <a:rPr lang="en-US" sz="4400" dirty="0">
                <a:solidFill>
                  <a:schemeClr val="bg1">
                    <a:lumMod val="50000"/>
                  </a:schemeClr>
                </a:solidFill>
              </a:rPr>
              <a:t>How Business Can Help</a:t>
            </a: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endParaRPr lang="en-US" sz="1200" dirty="0">
              <a:solidFill>
                <a:schemeClr val="bg1">
                  <a:lumMod val="50000"/>
                </a:schemeClr>
              </a:solidFill>
            </a:endParaRPr>
          </a:p>
          <a:p>
            <a:pPr marL="1054100" indent="-1028700">
              <a:buFont typeface="+mj-lt"/>
              <a:buAutoNum type="romanUcPeriod"/>
            </a:pPr>
            <a:r>
              <a:rPr lang="en-US" sz="4400" dirty="0">
                <a:solidFill>
                  <a:schemeClr val="bg1">
                    <a:lumMod val="50000"/>
                  </a:schemeClr>
                </a:solidFill>
              </a:rPr>
              <a:t>Business Spotlights</a:t>
            </a:r>
          </a:p>
        </p:txBody>
      </p:sp>
    </p:spTree>
    <p:extLst>
      <p:ext uri="{BB962C8B-B14F-4D97-AF65-F5344CB8AC3E}">
        <p14:creationId xmlns:p14="http://schemas.microsoft.com/office/powerpoint/2010/main" val="149820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075C-310C-374B-B9F1-6DED410C8BA8}"/>
              </a:ext>
            </a:extLst>
          </p:cNvPr>
          <p:cNvSpPr>
            <a:spLocks noGrp="1"/>
          </p:cNvSpPr>
          <p:nvPr>
            <p:ph type="title"/>
          </p:nvPr>
        </p:nvSpPr>
        <p:spPr/>
        <p:txBody>
          <a:bodyPr/>
          <a:lstStyle/>
          <a:p>
            <a:pPr algn="ctr"/>
            <a:r>
              <a:rPr lang="en-US" sz="4000" dirty="0"/>
              <a:t>Business Spotlight</a:t>
            </a:r>
            <a:endParaRPr lang="en-US" sz="3600" dirty="0"/>
          </a:p>
        </p:txBody>
      </p:sp>
      <p:sp>
        <p:nvSpPr>
          <p:cNvPr id="3" name="Text Placeholder 2">
            <a:extLst>
              <a:ext uri="{FF2B5EF4-FFF2-40B4-BE49-F238E27FC236}">
                <a16:creationId xmlns:a16="http://schemas.microsoft.com/office/drawing/2014/main" id="{3BF6D8CB-5D4A-DC40-9020-3A71D2A8F616}"/>
              </a:ext>
            </a:extLst>
          </p:cNvPr>
          <p:cNvSpPr>
            <a:spLocks noGrp="1"/>
          </p:cNvSpPr>
          <p:nvPr>
            <p:ph type="body" idx="1"/>
          </p:nvPr>
        </p:nvSpPr>
        <p:spPr/>
        <p:txBody>
          <a:bodyPr/>
          <a:lstStyle/>
          <a:p>
            <a:pPr marL="25400" indent="0">
              <a:buNone/>
            </a:pPr>
            <a:endParaRPr lang="en-US" b="1" dirty="0"/>
          </a:p>
          <a:p>
            <a:pPr marL="25400" indent="0" algn="ctr">
              <a:buNone/>
            </a:pPr>
            <a:r>
              <a:rPr lang="en-US" sz="4000" b="1" dirty="0"/>
              <a:t>Don Lowery</a:t>
            </a:r>
          </a:p>
          <a:p>
            <a:pPr marL="25400" indent="0" algn="ctr">
              <a:buNone/>
            </a:pPr>
            <a:r>
              <a:rPr lang="en-US" sz="4000" b="1" dirty="0"/>
              <a:t>SVP. Corporate Reputation, </a:t>
            </a:r>
          </a:p>
          <a:p>
            <a:pPr marL="25400" indent="0" algn="ctr">
              <a:buNone/>
            </a:pPr>
            <a:r>
              <a:rPr lang="en-US" sz="4000" b="1" dirty="0"/>
              <a:t>Public Affairs </a:t>
            </a:r>
          </a:p>
          <a:p>
            <a:pPr marL="25400" indent="0" algn="ctr">
              <a:buNone/>
            </a:pPr>
            <a:r>
              <a:rPr lang="en-US" sz="4000" b="1" dirty="0"/>
              <a:t>Nielsen</a:t>
            </a:r>
            <a:endParaRPr lang="en-US" sz="4000" dirty="0"/>
          </a:p>
          <a:p>
            <a:pPr marL="25400" indent="0">
              <a:buNone/>
            </a:pPr>
            <a:br>
              <a:rPr lang="en-US" dirty="0"/>
            </a:br>
            <a:endParaRPr lang="en-US" dirty="0"/>
          </a:p>
        </p:txBody>
      </p:sp>
    </p:spTree>
    <p:extLst>
      <p:ext uri="{BB962C8B-B14F-4D97-AF65-F5344CB8AC3E}">
        <p14:creationId xmlns:p14="http://schemas.microsoft.com/office/powerpoint/2010/main" val="488723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9E6F-4358-7D4B-B2BF-4934863C3FC5}"/>
              </a:ext>
            </a:extLst>
          </p:cNvPr>
          <p:cNvSpPr>
            <a:spLocks noGrp="1"/>
          </p:cNvSpPr>
          <p:nvPr>
            <p:ph type="title"/>
          </p:nvPr>
        </p:nvSpPr>
        <p:spPr/>
        <p:txBody>
          <a:bodyPr/>
          <a:lstStyle/>
          <a:p>
            <a:pPr marL="25400" algn="ctr"/>
            <a:r>
              <a:rPr lang="en-US" sz="4800" dirty="0"/>
              <a:t>Don Lowery</a:t>
            </a:r>
          </a:p>
        </p:txBody>
      </p:sp>
      <p:sp>
        <p:nvSpPr>
          <p:cNvPr id="3" name="Text Placeholder 2">
            <a:extLst>
              <a:ext uri="{FF2B5EF4-FFF2-40B4-BE49-F238E27FC236}">
                <a16:creationId xmlns:a16="http://schemas.microsoft.com/office/drawing/2014/main" id="{5CE76624-E326-C540-B813-ABDD35F6EB6F}"/>
              </a:ext>
            </a:extLst>
          </p:cNvPr>
          <p:cNvSpPr>
            <a:spLocks noGrp="1"/>
          </p:cNvSpPr>
          <p:nvPr>
            <p:ph type="body" idx="1"/>
          </p:nvPr>
        </p:nvSpPr>
        <p:spPr/>
        <p:txBody>
          <a:bodyPr/>
          <a:lstStyle/>
          <a:p>
            <a:pPr marL="25400" indent="0" algn="ctr">
              <a:buNone/>
            </a:pPr>
            <a:endParaRPr lang="en-US" dirty="0"/>
          </a:p>
          <a:p>
            <a:pPr marL="25400" indent="0" algn="ctr">
              <a:buNone/>
            </a:pPr>
            <a:endParaRPr lang="en-US" dirty="0"/>
          </a:p>
          <a:p>
            <a:pPr marL="25400" indent="0" algn="ctr">
              <a:buNone/>
            </a:pPr>
            <a:r>
              <a:rPr lang="en-US" sz="4800" dirty="0"/>
              <a:t>Why is the 2020 Census important for Nielsen?</a:t>
            </a:r>
          </a:p>
        </p:txBody>
      </p:sp>
    </p:spTree>
    <p:extLst>
      <p:ext uri="{BB962C8B-B14F-4D97-AF65-F5344CB8AC3E}">
        <p14:creationId xmlns:p14="http://schemas.microsoft.com/office/powerpoint/2010/main" val="416886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8799-9F71-D14A-A872-01769B934DB8}"/>
              </a:ext>
            </a:extLst>
          </p:cNvPr>
          <p:cNvSpPr>
            <a:spLocks noGrp="1"/>
          </p:cNvSpPr>
          <p:nvPr>
            <p:ph type="title"/>
          </p:nvPr>
        </p:nvSpPr>
        <p:spPr/>
        <p:txBody>
          <a:bodyPr/>
          <a:lstStyle/>
          <a:p>
            <a:pPr marL="25400" algn="ctr"/>
            <a:r>
              <a:rPr lang="en-US" sz="4800" dirty="0"/>
              <a:t>Don Lowery</a:t>
            </a:r>
          </a:p>
        </p:txBody>
      </p:sp>
      <p:sp>
        <p:nvSpPr>
          <p:cNvPr id="3" name="Text Placeholder 2">
            <a:extLst>
              <a:ext uri="{FF2B5EF4-FFF2-40B4-BE49-F238E27FC236}">
                <a16:creationId xmlns:a16="http://schemas.microsoft.com/office/drawing/2014/main" id="{D2068CBE-2773-3E48-A379-62152D9B1C22}"/>
              </a:ext>
            </a:extLst>
          </p:cNvPr>
          <p:cNvSpPr>
            <a:spLocks noGrp="1"/>
          </p:cNvSpPr>
          <p:nvPr>
            <p:ph type="body" idx="1"/>
          </p:nvPr>
        </p:nvSpPr>
        <p:spPr>
          <a:xfrm>
            <a:off x="329282" y="1260066"/>
            <a:ext cx="8316724" cy="4767498"/>
          </a:xfrm>
        </p:spPr>
        <p:txBody>
          <a:bodyPr/>
          <a:lstStyle/>
          <a:p>
            <a:pPr marL="25400" indent="0" algn="ctr">
              <a:buNone/>
            </a:pPr>
            <a:endParaRPr lang="en-US" sz="4000" dirty="0"/>
          </a:p>
          <a:p>
            <a:pPr marL="25400" indent="0" algn="ctr">
              <a:buNone/>
            </a:pPr>
            <a:r>
              <a:rPr lang="en-US" sz="4000" dirty="0"/>
              <a:t>How did the company decide to support a strong count and were there specific reasons that may be helpful for other companies to consider?</a:t>
            </a:r>
          </a:p>
        </p:txBody>
      </p:sp>
    </p:spTree>
    <p:extLst>
      <p:ext uri="{BB962C8B-B14F-4D97-AF65-F5344CB8AC3E}">
        <p14:creationId xmlns:p14="http://schemas.microsoft.com/office/powerpoint/2010/main" val="2564680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7A16-BBE8-0741-94D5-88B370F42AD0}"/>
              </a:ext>
            </a:extLst>
          </p:cNvPr>
          <p:cNvSpPr>
            <a:spLocks noGrp="1"/>
          </p:cNvSpPr>
          <p:nvPr>
            <p:ph type="title"/>
          </p:nvPr>
        </p:nvSpPr>
        <p:spPr/>
        <p:txBody>
          <a:bodyPr/>
          <a:lstStyle/>
          <a:p>
            <a:pPr marL="25400" algn="ctr"/>
            <a:r>
              <a:rPr lang="en-US" sz="4800" dirty="0"/>
              <a:t>Don Lowery</a:t>
            </a:r>
          </a:p>
        </p:txBody>
      </p:sp>
      <p:sp>
        <p:nvSpPr>
          <p:cNvPr id="3" name="Text Placeholder 2">
            <a:extLst>
              <a:ext uri="{FF2B5EF4-FFF2-40B4-BE49-F238E27FC236}">
                <a16:creationId xmlns:a16="http://schemas.microsoft.com/office/drawing/2014/main" id="{0F265FDF-400A-824A-9880-7B52C44E095C}"/>
              </a:ext>
            </a:extLst>
          </p:cNvPr>
          <p:cNvSpPr>
            <a:spLocks noGrp="1"/>
          </p:cNvSpPr>
          <p:nvPr>
            <p:ph type="body" idx="1"/>
          </p:nvPr>
        </p:nvSpPr>
        <p:spPr/>
        <p:txBody>
          <a:bodyPr/>
          <a:lstStyle/>
          <a:p>
            <a:pPr marL="25400" indent="0" algn="ctr">
              <a:buNone/>
            </a:pPr>
            <a:endParaRPr lang="en-US" sz="5400" dirty="0"/>
          </a:p>
          <a:p>
            <a:pPr marL="25400" indent="0" algn="ctr">
              <a:buNone/>
            </a:pPr>
            <a:r>
              <a:rPr lang="en-US" sz="5400" dirty="0"/>
              <a:t>How does Nielsen plan to support a strong census?</a:t>
            </a:r>
          </a:p>
          <a:p>
            <a:endParaRPr lang="en-US" dirty="0"/>
          </a:p>
        </p:txBody>
      </p:sp>
    </p:spTree>
    <p:extLst>
      <p:ext uri="{BB962C8B-B14F-4D97-AF65-F5344CB8AC3E}">
        <p14:creationId xmlns:p14="http://schemas.microsoft.com/office/powerpoint/2010/main" val="861077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8633-1083-6F46-8E0C-9B0D82DD4843}"/>
              </a:ext>
            </a:extLst>
          </p:cNvPr>
          <p:cNvSpPr>
            <a:spLocks noGrp="1"/>
          </p:cNvSpPr>
          <p:nvPr>
            <p:ph type="title"/>
          </p:nvPr>
        </p:nvSpPr>
        <p:spPr/>
        <p:txBody>
          <a:bodyPr/>
          <a:lstStyle/>
          <a:p>
            <a:pPr algn="ctr"/>
            <a:r>
              <a:rPr lang="en-US" sz="4400" dirty="0"/>
              <a:t>Don’t Do it Alone </a:t>
            </a:r>
          </a:p>
        </p:txBody>
      </p:sp>
      <p:sp>
        <p:nvSpPr>
          <p:cNvPr id="3" name="Text Placeholder 2">
            <a:extLst>
              <a:ext uri="{FF2B5EF4-FFF2-40B4-BE49-F238E27FC236}">
                <a16:creationId xmlns:a16="http://schemas.microsoft.com/office/drawing/2014/main" id="{CF527223-7B49-5045-B08C-AAD80828C31A}"/>
              </a:ext>
            </a:extLst>
          </p:cNvPr>
          <p:cNvSpPr>
            <a:spLocks noGrp="1"/>
          </p:cNvSpPr>
          <p:nvPr>
            <p:ph type="body" idx="1"/>
          </p:nvPr>
        </p:nvSpPr>
        <p:spPr>
          <a:xfrm>
            <a:off x="329282" y="2324099"/>
            <a:ext cx="8316724" cy="4285535"/>
          </a:xfrm>
        </p:spPr>
        <p:txBody>
          <a:bodyPr/>
          <a:lstStyle/>
          <a:p>
            <a:pPr>
              <a:buFont typeface="Wingdings" pitchFamily="2" charset="2"/>
              <a:buChar char="ü"/>
            </a:pPr>
            <a:r>
              <a:rPr lang="en-US" sz="2400" dirty="0"/>
              <a:t>Join </a:t>
            </a:r>
            <a:r>
              <a:rPr lang="en-US" sz="2400" dirty="0" err="1"/>
              <a:t>ReadyNation’s</a:t>
            </a:r>
            <a:r>
              <a:rPr lang="en-US" sz="2400" dirty="0"/>
              <a:t> </a:t>
            </a:r>
            <a:r>
              <a:rPr lang="en-US" sz="2400" i="1" dirty="0"/>
              <a:t>Business for the 2020 Census </a:t>
            </a:r>
            <a:r>
              <a:rPr lang="en-US" sz="2400" dirty="0"/>
              <a:t>listserv  (free, private, no obligations)</a:t>
            </a:r>
          </a:p>
          <a:p>
            <a:pPr marL="25400" indent="0">
              <a:buNone/>
            </a:pPr>
            <a:endParaRPr lang="en-US" sz="1400" dirty="0"/>
          </a:p>
          <a:p>
            <a:pPr>
              <a:buFont typeface="Wingdings" pitchFamily="2" charset="2"/>
              <a:buChar char="ü"/>
            </a:pPr>
            <a:r>
              <a:rPr lang="en-US" sz="2400" dirty="0"/>
              <a:t>Executives and senior leaders already involved: </a:t>
            </a:r>
            <a:endParaRPr lang="en-US" sz="2800" dirty="0"/>
          </a:p>
          <a:p>
            <a:pPr lvl="1">
              <a:buFont typeface="Wingdings" pitchFamily="2" charset="2"/>
              <a:buChar char="ü"/>
            </a:pPr>
            <a:r>
              <a:rPr lang="en-US" sz="2000" dirty="0"/>
              <a:t>REMAX</a:t>
            </a:r>
          </a:p>
          <a:p>
            <a:pPr lvl="1">
              <a:buFont typeface="Wingdings" pitchFamily="2" charset="2"/>
              <a:buChar char="ü"/>
            </a:pPr>
            <a:r>
              <a:rPr lang="en-US" sz="2000" dirty="0"/>
              <a:t>Univision</a:t>
            </a:r>
          </a:p>
          <a:p>
            <a:pPr lvl="1">
              <a:buFont typeface="Wingdings" pitchFamily="2" charset="2"/>
              <a:buChar char="ü"/>
            </a:pPr>
            <a:r>
              <a:rPr lang="en-US" sz="2000" dirty="0"/>
              <a:t>DTE Energy</a:t>
            </a:r>
          </a:p>
          <a:p>
            <a:pPr lvl="1">
              <a:buFont typeface="Wingdings" pitchFamily="2" charset="2"/>
              <a:buChar char="ü"/>
            </a:pPr>
            <a:r>
              <a:rPr lang="en-US" sz="2000" dirty="0"/>
              <a:t>Nielsen</a:t>
            </a:r>
          </a:p>
          <a:p>
            <a:pPr lvl="1">
              <a:buFont typeface="Wingdings" pitchFamily="2" charset="2"/>
              <a:buChar char="ü"/>
            </a:pPr>
            <a:r>
              <a:rPr lang="en-US" sz="2000" dirty="0"/>
              <a:t>Crayola</a:t>
            </a:r>
          </a:p>
          <a:p>
            <a:pPr lvl="1">
              <a:buFont typeface="Wingdings" pitchFamily="2" charset="2"/>
              <a:buChar char="ü"/>
            </a:pPr>
            <a:r>
              <a:rPr lang="en-US" sz="2000" dirty="0"/>
              <a:t>Scholastic</a:t>
            </a:r>
          </a:p>
          <a:p>
            <a:pPr marL="508000" lvl="1" indent="0">
              <a:buNone/>
            </a:pPr>
            <a:endParaRPr lang="en-US" sz="2400" dirty="0"/>
          </a:p>
          <a:p>
            <a:pPr lvl="1">
              <a:buFont typeface="Wingdings" pitchFamily="2" charset="2"/>
              <a:buChar char="ü"/>
            </a:pPr>
            <a:endParaRPr lang="en-US" sz="2400" dirty="0"/>
          </a:p>
          <a:p>
            <a:pPr marL="25400" indent="0">
              <a:buNone/>
            </a:pPr>
            <a:endParaRPr lang="en-US" sz="2800" dirty="0"/>
          </a:p>
          <a:p>
            <a:pPr marL="25400" indent="0">
              <a:buNone/>
            </a:pPr>
            <a:endParaRPr lang="en-US" sz="2800" dirty="0"/>
          </a:p>
        </p:txBody>
      </p:sp>
      <p:pic>
        <p:nvPicPr>
          <p:cNvPr id="5" name="Picture 4">
            <a:extLst>
              <a:ext uri="{FF2B5EF4-FFF2-40B4-BE49-F238E27FC236}">
                <a16:creationId xmlns:a16="http://schemas.microsoft.com/office/drawing/2014/main" id="{0FD0DE12-6A0A-BE40-911D-7F703EA6AD9B}"/>
              </a:ext>
            </a:extLst>
          </p:cNvPr>
          <p:cNvPicPr>
            <a:picLocks noChangeAspect="1"/>
          </p:cNvPicPr>
          <p:nvPr/>
        </p:nvPicPr>
        <p:blipFill>
          <a:blip r:embed="rId3"/>
          <a:stretch>
            <a:fillRect/>
          </a:stretch>
        </p:blipFill>
        <p:spPr>
          <a:xfrm>
            <a:off x="2413374" y="1251600"/>
            <a:ext cx="4061416" cy="720901"/>
          </a:xfrm>
          <a:prstGeom prst="rect">
            <a:avLst/>
          </a:prstGeom>
        </p:spPr>
      </p:pic>
    </p:spTree>
    <p:extLst>
      <p:ext uri="{BB962C8B-B14F-4D97-AF65-F5344CB8AC3E}">
        <p14:creationId xmlns:p14="http://schemas.microsoft.com/office/powerpoint/2010/main" val="3424973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C732-53CC-9B4B-BB29-4AB7F866FCDB}"/>
              </a:ext>
            </a:extLst>
          </p:cNvPr>
          <p:cNvSpPr>
            <a:spLocks noGrp="1"/>
          </p:cNvSpPr>
          <p:nvPr>
            <p:ph type="title"/>
          </p:nvPr>
        </p:nvSpPr>
        <p:spPr/>
        <p:txBody>
          <a:bodyPr/>
          <a:lstStyle/>
          <a:p>
            <a:pPr algn="ctr"/>
            <a:r>
              <a:rPr lang="en-US" sz="4000" dirty="0"/>
              <a:t>Don’t Do it Alone </a:t>
            </a:r>
            <a:endParaRPr lang="en-US" sz="3600" dirty="0"/>
          </a:p>
        </p:txBody>
      </p:sp>
      <p:sp>
        <p:nvSpPr>
          <p:cNvPr id="3" name="Text Placeholder 2">
            <a:extLst>
              <a:ext uri="{FF2B5EF4-FFF2-40B4-BE49-F238E27FC236}">
                <a16:creationId xmlns:a16="http://schemas.microsoft.com/office/drawing/2014/main" id="{42F17609-0AE1-A240-8747-A9BA6803F224}"/>
              </a:ext>
            </a:extLst>
          </p:cNvPr>
          <p:cNvSpPr>
            <a:spLocks noGrp="1"/>
          </p:cNvSpPr>
          <p:nvPr>
            <p:ph type="body" idx="1"/>
          </p:nvPr>
        </p:nvSpPr>
        <p:spPr>
          <a:xfrm>
            <a:off x="329282" y="1571625"/>
            <a:ext cx="8316724" cy="4439006"/>
          </a:xfrm>
        </p:spPr>
        <p:txBody>
          <a:bodyPr/>
          <a:lstStyle/>
          <a:p>
            <a:pPr>
              <a:buFont typeface="Wingdings" pitchFamily="2" charset="2"/>
              <a:buChar char="ü"/>
            </a:pPr>
            <a:endParaRPr lang="en-US" sz="1800" dirty="0"/>
          </a:p>
          <a:p>
            <a:pPr>
              <a:buFont typeface="Wingdings" pitchFamily="2" charset="2"/>
              <a:buChar char="ü"/>
            </a:pPr>
            <a:r>
              <a:rPr lang="en-US" dirty="0"/>
              <a:t>Join the Census Bureau National Partnership Program</a:t>
            </a:r>
          </a:p>
          <a:p>
            <a:pPr marL="25400" indent="0">
              <a:buNone/>
            </a:pPr>
            <a:endParaRPr lang="en-US" sz="1100" dirty="0"/>
          </a:p>
          <a:p>
            <a:pPr marL="25400" indent="0">
              <a:buNone/>
            </a:pPr>
            <a:endParaRPr lang="en-US" dirty="0"/>
          </a:p>
          <a:p>
            <a:pPr>
              <a:buFont typeface="Wingdings" pitchFamily="2" charset="2"/>
              <a:buChar char="ü"/>
            </a:pPr>
            <a:r>
              <a:rPr lang="en-US" dirty="0"/>
              <a:t>Local Complete Count Committees</a:t>
            </a:r>
          </a:p>
        </p:txBody>
      </p:sp>
    </p:spTree>
    <p:extLst>
      <p:ext uri="{BB962C8B-B14F-4D97-AF65-F5344CB8AC3E}">
        <p14:creationId xmlns:p14="http://schemas.microsoft.com/office/powerpoint/2010/main" val="150066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A46D-CBA4-5E4C-A75B-7FF7FAC473B7}"/>
              </a:ext>
            </a:extLst>
          </p:cNvPr>
          <p:cNvSpPr>
            <a:spLocks noGrp="1"/>
          </p:cNvSpPr>
          <p:nvPr>
            <p:ph type="title"/>
          </p:nvPr>
        </p:nvSpPr>
        <p:spPr/>
        <p:txBody>
          <a:bodyPr/>
          <a:lstStyle/>
          <a:p>
            <a:pPr algn="ctr"/>
            <a:r>
              <a:rPr lang="en-US" dirty="0"/>
              <a:t>Find All of this Information in Our Report</a:t>
            </a:r>
          </a:p>
        </p:txBody>
      </p:sp>
      <p:sp>
        <p:nvSpPr>
          <p:cNvPr id="3" name="Text Placeholder 2">
            <a:extLst>
              <a:ext uri="{FF2B5EF4-FFF2-40B4-BE49-F238E27FC236}">
                <a16:creationId xmlns:a16="http://schemas.microsoft.com/office/drawing/2014/main" id="{06CA3ED0-F08F-E949-B45F-205097F3C905}"/>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EACD2815-E8B6-5941-9DB2-890DB815FED1}"/>
              </a:ext>
            </a:extLst>
          </p:cNvPr>
          <p:cNvPicPr>
            <a:picLocks noChangeAspect="1"/>
          </p:cNvPicPr>
          <p:nvPr/>
        </p:nvPicPr>
        <p:blipFill>
          <a:blip r:embed="rId2"/>
          <a:stretch>
            <a:fillRect/>
          </a:stretch>
        </p:blipFill>
        <p:spPr>
          <a:xfrm>
            <a:off x="2098341" y="900002"/>
            <a:ext cx="4691482" cy="5864352"/>
          </a:xfrm>
          <a:prstGeom prst="rect">
            <a:avLst/>
          </a:prstGeom>
        </p:spPr>
      </p:pic>
    </p:spTree>
    <p:extLst>
      <p:ext uri="{BB962C8B-B14F-4D97-AF65-F5344CB8AC3E}">
        <p14:creationId xmlns:p14="http://schemas.microsoft.com/office/powerpoint/2010/main" val="470378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B645-5F23-6744-AA28-D36EBA56E00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FD747E-22ED-B343-A998-096578C1503F}"/>
              </a:ext>
            </a:extLst>
          </p:cNvPr>
          <p:cNvSpPr>
            <a:spLocks noGrp="1"/>
          </p:cNvSpPr>
          <p:nvPr>
            <p:ph type="body" idx="1"/>
          </p:nvPr>
        </p:nvSpPr>
        <p:spPr/>
        <p:txBody>
          <a:bodyPr/>
          <a:lstStyle/>
          <a:p>
            <a:pPr marL="25400" indent="0" algn="ctr">
              <a:buNone/>
            </a:pPr>
            <a:endParaRPr lang="en-US" sz="8000" dirty="0"/>
          </a:p>
          <a:p>
            <a:pPr marL="25400" indent="0" algn="ctr">
              <a:buNone/>
            </a:pPr>
            <a:r>
              <a:rPr lang="en-US" sz="8000" dirty="0"/>
              <a:t>Questions?</a:t>
            </a:r>
          </a:p>
        </p:txBody>
      </p:sp>
    </p:spTree>
    <p:extLst>
      <p:ext uri="{BB962C8B-B14F-4D97-AF65-F5344CB8AC3E}">
        <p14:creationId xmlns:p14="http://schemas.microsoft.com/office/powerpoint/2010/main" val="4211693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0"/>
            <a:ext cx="9144000" cy="900002"/>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chemeClr val="lt1"/>
              </a:buClr>
              <a:buSzPts val="5400"/>
              <a:buFont typeface="Calibri"/>
              <a:buNone/>
            </a:pPr>
            <a:r>
              <a:rPr lang="en-US" sz="5400" b="1" i="0" u="none" strike="noStrike" cap="none">
                <a:solidFill>
                  <a:schemeClr val="lt1"/>
                </a:solidFill>
                <a:latin typeface="Calibri"/>
                <a:ea typeface="Calibri"/>
                <a:cs typeface="Calibri"/>
                <a:sym typeface="Calibri"/>
              </a:rPr>
              <a:t>Thank You!</a:t>
            </a:r>
            <a:endParaRPr/>
          </a:p>
        </p:txBody>
      </p:sp>
      <p:sp>
        <p:nvSpPr>
          <p:cNvPr id="155" name="Shape 155"/>
          <p:cNvSpPr txBox="1">
            <a:spLocks noGrp="1"/>
          </p:cNvSpPr>
          <p:nvPr>
            <p:ph type="body" idx="1"/>
          </p:nvPr>
        </p:nvSpPr>
        <p:spPr>
          <a:xfrm>
            <a:off x="0" y="1035110"/>
            <a:ext cx="9144000" cy="4767498"/>
          </a:xfrm>
          <a:prstGeom prst="rect">
            <a:avLst/>
          </a:prstGeom>
          <a:noFill/>
          <a:ln>
            <a:noFill/>
          </a:ln>
        </p:spPr>
        <p:txBody>
          <a:bodyPr spcFirstLastPara="1" wrap="square" lIns="91425" tIns="91425" rIns="91425" bIns="91425" anchor="t" anchorCtr="0">
            <a:noAutofit/>
          </a:bodyPr>
          <a:lstStyle/>
          <a:p>
            <a:pPr marL="236536" marR="0" lvl="0" indent="0" algn="ctr" rtl="0">
              <a:lnSpc>
                <a:spcPct val="100000"/>
              </a:lnSpc>
              <a:spcBef>
                <a:spcPts val="640"/>
              </a:spcBef>
              <a:spcAft>
                <a:spcPts val="0"/>
              </a:spcAft>
              <a:buClr>
                <a:schemeClr val="dk1"/>
              </a:buClr>
              <a:buSzPts val="4000"/>
              <a:buFont typeface="Arial"/>
              <a:buNone/>
            </a:pPr>
            <a:r>
              <a:rPr lang="en-US" sz="4000" b="0" i="0" u="none" strike="noStrike" cap="none" dirty="0">
                <a:solidFill>
                  <a:schemeClr val="dk1"/>
                </a:solidFill>
                <a:latin typeface="Calibri"/>
                <a:ea typeface="Calibri"/>
                <a:cs typeface="Calibri"/>
                <a:sym typeface="Calibri"/>
              </a:rPr>
              <a:t>Contact Info: </a:t>
            </a:r>
            <a:endParaRPr dirty="0"/>
          </a:p>
          <a:p>
            <a:pPr marL="236536" marR="0" lvl="0" indent="0" algn="ctr" rtl="0">
              <a:lnSpc>
                <a:spcPct val="100000"/>
              </a:lnSpc>
              <a:spcBef>
                <a:spcPts val="640"/>
              </a:spcBef>
              <a:spcAft>
                <a:spcPts val="0"/>
              </a:spcAft>
              <a:buClr>
                <a:schemeClr val="dk1"/>
              </a:buClr>
              <a:buSzPts val="4000"/>
              <a:buFont typeface="Arial"/>
              <a:buNone/>
            </a:pPr>
            <a:endParaRPr sz="4000" b="0" i="0" u="none" strike="noStrike" cap="none" dirty="0">
              <a:solidFill>
                <a:schemeClr val="dk1"/>
              </a:solidFill>
              <a:latin typeface="Calibri"/>
              <a:ea typeface="Calibri"/>
              <a:cs typeface="Calibri"/>
              <a:sym typeface="Calibri"/>
            </a:endParaRPr>
          </a:p>
          <a:p>
            <a:pPr marL="236536" marR="0" lvl="0" indent="0" algn="ctr" rtl="0">
              <a:lnSpc>
                <a:spcPct val="100000"/>
              </a:lnSpc>
              <a:spcBef>
                <a:spcPts val="640"/>
              </a:spcBef>
              <a:spcAft>
                <a:spcPts val="0"/>
              </a:spcAft>
              <a:buClr>
                <a:schemeClr val="dk1"/>
              </a:buClr>
              <a:buSzPts val="4000"/>
              <a:buFont typeface="Arial"/>
              <a:buNone/>
            </a:pPr>
            <a:r>
              <a:rPr lang="en-US" sz="4000" b="0" i="0" u="none" strike="noStrike" cap="none" dirty="0">
                <a:solidFill>
                  <a:schemeClr val="dk1"/>
                </a:solidFill>
                <a:latin typeface="Calibri"/>
                <a:ea typeface="Calibri"/>
                <a:cs typeface="Calibri"/>
                <a:sym typeface="Calibri"/>
              </a:rPr>
              <a:t>Jeffrey Connor-Naylor</a:t>
            </a:r>
            <a:endParaRPr dirty="0"/>
          </a:p>
          <a:p>
            <a:pPr marL="236536" marR="0" lvl="0" indent="0" algn="ctr" rtl="0">
              <a:lnSpc>
                <a:spcPct val="100000"/>
              </a:lnSpc>
              <a:spcBef>
                <a:spcPts val="640"/>
              </a:spcBef>
              <a:spcAft>
                <a:spcPts val="0"/>
              </a:spcAft>
              <a:buClr>
                <a:schemeClr val="dk1"/>
              </a:buClr>
              <a:buSzPts val="4000"/>
              <a:buFont typeface="Arial"/>
              <a:buNone/>
            </a:pPr>
            <a:r>
              <a:rPr lang="en-US" sz="4000" b="0" i="0" u="none" strike="noStrike" cap="none" dirty="0">
                <a:solidFill>
                  <a:schemeClr val="dk1"/>
                </a:solidFill>
                <a:latin typeface="Calibri"/>
                <a:ea typeface="Calibri"/>
                <a:cs typeface="Calibri"/>
                <a:sym typeface="Calibri"/>
              </a:rPr>
              <a:t>202-464-7005 X511</a:t>
            </a:r>
            <a:endParaRPr dirty="0"/>
          </a:p>
          <a:p>
            <a:pPr marL="236536" marR="0" lvl="0" indent="0" algn="ctr" rtl="0">
              <a:lnSpc>
                <a:spcPct val="100000"/>
              </a:lnSpc>
              <a:spcBef>
                <a:spcPts val="640"/>
              </a:spcBef>
              <a:spcAft>
                <a:spcPts val="0"/>
              </a:spcAft>
              <a:buClr>
                <a:schemeClr val="dk1"/>
              </a:buClr>
              <a:buSzPts val="4000"/>
              <a:buFont typeface="Arial"/>
              <a:buNone/>
            </a:pPr>
            <a:r>
              <a:rPr lang="en-US" sz="4000" b="0" i="0" u="none" strike="noStrike" cap="none" dirty="0" err="1">
                <a:solidFill>
                  <a:schemeClr val="dk1"/>
                </a:solidFill>
                <a:latin typeface="Calibri"/>
                <a:ea typeface="Calibri"/>
                <a:cs typeface="Calibri"/>
                <a:sym typeface="Calibri"/>
              </a:rPr>
              <a:t>jnaylor@readynation.org</a:t>
            </a:r>
            <a:r>
              <a:rPr lang="en-US" sz="4000" b="0" i="0" u="none" strike="noStrike" cap="none" dirty="0">
                <a:solidFill>
                  <a:schemeClr val="dk1"/>
                </a:solidFill>
                <a:latin typeface="Calibri"/>
                <a:ea typeface="Calibri"/>
                <a:cs typeface="Calibri"/>
                <a:sym typeface="Calibri"/>
              </a:rPr>
              <a:t> </a:t>
            </a:r>
          </a:p>
          <a:p>
            <a:pPr marL="236536" marR="0" lvl="0" indent="0" algn="ctr" rtl="0">
              <a:lnSpc>
                <a:spcPct val="100000"/>
              </a:lnSpc>
              <a:spcBef>
                <a:spcPts val="640"/>
              </a:spcBef>
              <a:spcAft>
                <a:spcPts val="0"/>
              </a:spcAft>
              <a:buClr>
                <a:schemeClr val="dk1"/>
              </a:buClr>
              <a:buSzPts val="4000"/>
              <a:buFont typeface="Arial"/>
              <a:buNone/>
            </a:pPr>
            <a:endParaRPr lang="en-US" sz="4000" dirty="0"/>
          </a:p>
          <a:p>
            <a:pPr marL="236536" marR="0" lvl="0" indent="0" algn="ctr" rtl="0">
              <a:lnSpc>
                <a:spcPct val="100000"/>
              </a:lnSpc>
              <a:spcBef>
                <a:spcPts val="640"/>
              </a:spcBef>
              <a:spcAft>
                <a:spcPts val="0"/>
              </a:spcAft>
              <a:buClr>
                <a:schemeClr val="dk1"/>
              </a:buClr>
              <a:buSzPts val="4000"/>
              <a:buFont typeface="Arial"/>
              <a:buNone/>
            </a:pPr>
            <a:r>
              <a:rPr lang="en-US" sz="4000" dirty="0"/>
              <a:t>Visit: </a:t>
            </a:r>
            <a:r>
              <a:rPr lang="en-US" sz="4000" i="1" dirty="0" err="1"/>
              <a:t>strongnation</a:t>
            </a:r>
            <a:r>
              <a:rPr lang="en-US" sz="4000" dirty="0" err="1"/>
              <a:t>.org</a:t>
            </a:r>
            <a:r>
              <a:rPr lang="en-US" sz="4000" dirty="0"/>
              <a:t>/census</a:t>
            </a:r>
            <a:endParaRPr dirty="0"/>
          </a:p>
        </p:txBody>
      </p:sp>
    </p:spTree>
    <p:extLst>
      <p:ext uri="{BB962C8B-B14F-4D97-AF65-F5344CB8AC3E}">
        <p14:creationId xmlns:p14="http://schemas.microsoft.com/office/powerpoint/2010/main" val="226449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D67D-26BB-2847-A107-37F7A8638084}"/>
              </a:ext>
            </a:extLst>
          </p:cNvPr>
          <p:cNvSpPr>
            <a:spLocks noGrp="1"/>
          </p:cNvSpPr>
          <p:nvPr>
            <p:ph type="title"/>
          </p:nvPr>
        </p:nvSpPr>
        <p:spPr/>
        <p:txBody>
          <a:bodyPr/>
          <a:lstStyle/>
          <a:p>
            <a:pPr algn="ctr"/>
            <a:r>
              <a:rPr lang="en-US" sz="4800" dirty="0">
                <a:solidFill>
                  <a:schemeClr val="bg1"/>
                </a:solidFill>
              </a:rPr>
              <a:t>Census Basics</a:t>
            </a:r>
            <a:endParaRPr lang="en-US" sz="4400" dirty="0">
              <a:solidFill>
                <a:schemeClr val="bg1"/>
              </a:solidFill>
            </a:endParaRPr>
          </a:p>
        </p:txBody>
      </p:sp>
      <p:sp>
        <p:nvSpPr>
          <p:cNvPr id="3" name="Text Placeholder 2">
            <a:extLst>
              <a:ext uri="{FF2B5EF4-FFF2-40B4-BE49-F238E27FC236}">
                <a16:creationId xmlns:a16="http://schemas.microsoft.com/office/drawing/2014/main" id="{3A8DAE8B-CD86-BB45-A291-FC0328CF68AB}"/>
              </a:ext>
            </a:extLst>
          </p:cNvPr>
          <p:cNvSpPr>
            <a:spLocks noGrp="1"/>
          </p:cNvSpPr>
          <p:nvPr>
            <p:ph type="body" idx="1"/>
          </p:nvPr>
        </p:nvSpPr>
        <p:spPr/>
        <p:txBody>
          <a:bodyPr/>
          <a:lstStyle/>
          <a:p>
            <a:endParaRPr lang="en-US" sz="2600" dirty="0"/>
          </a:p>
          <a:p>
            <a:r>
              <a:rPr lang="en-US" sz="2800" dirty="0"/>
              <a:t>A count of the population every 10 years is </a:t>
            </a:r>
            <a:r>
              <a:rPr lang="en-US" sz="2800" b="1" dirty="0">
                <a:solidFill>
                  <a:srgbClr val="008343"/>
                </a:solidFill>
              </a:rPr>
              <a:t>mandated by the Constitution</a:t>
            </a:r>
            <a:r>
              <a:rPr lang="en-US" sz="2800" dirty="0"/>
              <a:t>. </a:t>
            </a:r>
          </a:p>
          <a:p>
            <a:pPr marL="25400" indent="0">
              <a:buNone/>
            </a:pPr>
            <a:endParaRPr lang="en-US" sz="2800" dirty="0"/>
          </a:p>
          <a:p>
            <a:pPr marL="25400" indent="0">
              <a:buNone/>
            </a:pPr>
            <a:endParaRPr lang="en-US" sz="2800" dirty="0"/>
          </a:p>
          <a:p>
            <a:r>
              <a:rPr lang="en-US" sz="2800" dirty="0"/>
              <a:t>2020 will feature </a:t>
            </a:r>
            <a:r>
              <a:rPr lang="en-US" sz="2800" b="1" dirty="0">
                <a:solidFill>
                  <a:srgbClr val="008343"/>
                </a:solidFill>
              </a:rPr>
              <a:t>first online form </a:t>
            </a:r>
            <a:r>
              <a:rPr lang="en-US" sz="2800" dirty="0"/>
              <a:t>but paper and phone questionnaires still available</a:t>
            </a:r>
          </a:p>
          <a:p>
            <a:endParaRPr lang="en-US" sz="2600" dirty="0"/>
          </a:p>
          <a:p>
            <a:pPr marL="25400" indent="0">
              <a:buNone/>
            </a:pPr>
            <a:endParaRPr lang="en-US" sz="2600" dirty="0"/>
          </a:p>
          <a:p>
            <a:endParaRPr lang="en-US" dirty="0"/>
          </a:p>
        </p:txBody>
      </p:sp>
    </p:spTree>
    <p:extLst>
      <p:ext uri="{BB962C8B-B14F-4D97-AF65-F5344CB8AC3E}">
        <p14:creationId xmlns:p14="http://schemas.microsoft.com/office/powerpoint/2010/main" val="313122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D033-42D3-1247-89A8-3C3BA2C30E17}"/>
              </a:ext>
            </a:extLst>
          </p:cNvPr>
          <p:cNvSpPr>
            <a:spLocks noGrp="1"/>
          </p:cNvSpPr>
          <p:nvPr>
            <p:ph type="title"/>
          </p:nvPr>
        </p:nvSpPr>
        <p:spPr/>
        <p:txBody>
          <a:bodyPr/>
          <a:lstStyle/>
          <a:p>
            <a:pPr algn="ctr"/>
            <a:r>
              <a:rPr lang="en-US" sz="3600" dirty="0"/>
              <a:t>1. Apportionment of Seats in Congress</a:t>
            </a:r>
          </a:p>
        </p:txBody>
      </p:sp>
      <p:sp>
        <p:nvSpPr>
          <p:cNvPr id="3" name="Text Placeholder 2">
            <a:extLst>
              <a:ext uri="{FF2B5EF4-FFF2-40B4-BE49-F238E27FC236}">
                <a16:creationId xmlns:a16="http://schemas.microsoft.com/office/drawing/2014/main" id="{EB840755-88D3-7645-9F2D-D46737045653}"/>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663BCF89-FDE1-EE4E-B9EA-6783F8B704E9}"/>
              </a:ext>
            </a:extLst>
          </p:cNvPr>
          <p:cNvPicPr>
            <a:picLocks noChangeAspect="1"/>
          </p:cNvPicPr>
          <p:nvPr/>
        </p:nvPicPr>
        <p:blipFill>
          <a:blip r:embed="rId3"/>
          <a:stretch>
            <a:fillRect/>
          </a:stretch>
        </p:blipFill>
        <p:spPr>
          <a:xfrm>
            <a:off x="-933855" y="914400"/>
            <a:ext cx="10566400" cy="5943600"/>
          </a:xfrm>
          <a:prstGeom prst="rect">
            <a:avLst/>
          </a:prstGeom>
        </p:spPr>
      </p:pic>
    </p:spTree>
    <p:extLst>
      <p:ext uri="{BB962C8B-B14F-4D97-AF65-F5344CB8AC3E}">
        <p14:creationId xmlns:p14="http://schemas.microsoft.com/office/powerpoint/2010/main" val="151591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7442-F7A3-E243-AD25-378BB6C37F93}"/>
              </a:ext>
            </a:extLst>
          </p:cNvPr>
          <p:cNvSpPr>
            <a:spLocks noGrp="1"/>
          </p:cNvSpPr>
          <p:nvPr>
            <p:ph type="title"/>
          </p:nvPr>
        </p:nvSpPr>
        <p:spPr/>
        <p:txBody>
          <a:bodyPr/>
          <a:lstStyle/>
          <a:p>
            <a:pPr algn="ctr"/>
            <a:r>
              <a:rPr lang="en-US" sz="3600" dirty="0"/>
              <a:t>2. Effective Allocation of Federal Funds</a:t>
            </a:r>
          </a:p>
        </p:txBody>
      </p:sp>
      <p:sp>
        <p:nvSpPr>
          <p:cNvPr id="3" name="Text Placeholder 2">
            <a:extLst>
              <a:ext uri="{FF2B5EF4-FFF2-40B4-BE49-F238E27FC236}">
                <a16:creationId xmlns:a16="http://schemas.microsoft.com/office/drawing/2014/main" id="{73088C9C-7EBB-5E4B-ACB4-A93F6A0B1D65}"/>
              </a:ext>
            </a:extLst>
          </p:cNvPr>
          <p:cNvSpPr>
            <a:spLocks noGrp="1"/>
          </p:cNvSpPr>
          <p:nvPr>
            <p:ph type="body" idx="1"/>
          </p:nvPr>
        </p:nvSpPr>
        <p:spPr>
          <a:xfrm>
            <a:off x="-599090" y="900003"/>
            <a:ext cx="9743090" cy="5234098"/>
          </a:xfrm>
        </p:spPr>
        <p:txBody>
          <a:bodyPr/>
          <a:lstStyle/>
          <a:p>
            <a:pPr marL="422275" indent="0">
              <a:buNone/>
            </a:pPr>
            <a:endParaRPr lang="en-US" sz="3600" dirty="0"/>
          </a:p>
          <a:p>
            <a:pPr marL="422275" indent="0" algn="ctr">
              <a:buNone/>
            </a:pPr>
            <a:r>
              <a:rPr lang="en-US" sz="4000" dirty="0"/>
              <a:t>More than </a:t>
            </a:r>
            <a:r>
              <a:rPr lang="en-US" sz="4000" b="1" dirty="0">
                <a:solidFill>
                  <a:srgbClr val="008343"/>
                </a:solidFill>
              </a:rPr>
              <a:t>$800 Billion </a:t>
            </a:r>
          </a:p>
          <a:p>
            <a:pPr marL="422275" indent="0" algn="ctr">
              <a:buNone/>
            </a:pPr>
            <a:r>
              <a:rPr lang="en-US" sz="4000" dirty="0"/>
              <a:t>from the Federal Budget </a:t>
            </a:r>
          </a:p>
          <a:p>
            <a:pPr marL="422275" indent="0" algn="ctr">
              <a:buNone/>
            </a:pPr>
            <a:r>
              <a:rPr lang="en-US" sz="4000" dirty="0"/>
              <a:t>Allocated Annually </a:t>
            </a:r>
          </a:p>
          <a:p>
            <a:pPr marL="422275" indent="0" algn="ctr">
              <a:buNone/>
            </a:pPr>
            <a:r>
              <a:rPr lang="en-US" sz="4000" dirty="0"/>
              <a:t>Using Census Data</a:t>
            </a:r>
          </a:p>
          <a:p>
            <a:pPr marL="422275" indent="0">
              <a:buNone/>
            </a:pPr>
            <a:endParaRPr lang="en-US" sz="4000" dirty="0"/>
          </a:p>
          <a:p>
            <a:pPr marL="422275" indent="0">
              <a:buNone/>
            </a:pPr>
            <a:endParaRPr lang="en-US" sz="3600" dirty="0"/>
          </a:p>
        </p:txBody>
      </p:sp>
    </p:spTree>
    <p:extLst>
      <p:ext uri="{BB962C8B-B14F-4D97-AF65-F5344CB8AC3E}">
        <p14:creationId xmlns:p14="http://schemas.microsoft.com/office/powerpoint/2010/main" val="108207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29282" y="0"/>
            <a:ext cx="8229600" cy="900002"/>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chemeClr val="lt1"/>
              </a:buClr>
              <a:buSzPts val="1000"/>
              <a:buFont typeface="Calibri"/>
              <a:buNone/>
            </a:pPr>
            <a:r>
              <a:rPr lang="en-US" sz="3600" b="1" i="0" u="none" strike="noStrike" cap="none" dirty="0">
                <a:solidFill>
                  <a:schemeClr val="lt1"/>
                </a:solidFill>
                <a:latin typeface="Calibri"/>
                <a:ea typeface="Calibri"/>
                <a:cs typeface="Calibri"/>
                <a:sym typeface="Calibri"/>
              </a:rPr>
              <a:t>2. Using Government Funds Effectively</a:t>
            </a:r>
            <a:endParaRPr sz="3600" b="1" i="0" u="none" strike="noStrike" cap="none" dirty="0">
              <a:solidFill>
                <a:schemeClr val="lt1"/>
              </a:solidFill>
              <a:latin typeface="Calibri"/>
              <a:ea typeface="Calibri"/>
              <a:cs typeface="Calibri"/>
              <a:sym typeface="Calibri"/>
            </a:endParaRPr>
          </a:p>
        </p:txBody>
      </p:sp>
      <p:sp>
        <p:nvSpPr>
          <p:cNvPr id="104" name="Shape 104"/>
          <p:cNvSpPr txBox="1">
            <a:spLocks noGrp="1"/>
          </p:cNvSpPr>
          <p:nvPr>
            <p:ph type="body" idx="1"/>
          </p:nvPr>
        </p:nvSpPr>
        <p:spPr>
          <a:xfrm>
            <a:off x="329282" y="1050587"/>
            <a:ext cx="8073313" cy="5362089"/>
          </a:xfrm>
          <a:prstGeom prst="rect">
            <a:avLst/>
          </a:prstGeom>
          <a:noFill/>
          <a:ln>
            <a:noFill/>
          </a:ln>
        </p:spPr>
        <p:txBody>
          <a:bodyPr spcFirstLastPara="1" wrap="square" lIns="91425" tIns="91425" rIns="91425" bIns="91425" anchor="t" anchorCtr="0">
            <a:noAutofit/>
          </a:bodyPr>
          <a:lstStyle/>
          <a:p>
            <a:pPr marL="117475" marR="0" lvl="0" indent="0" algn="l" rtl="0">
              <a:lnSpc>
                <a:spcPct val="100000"/>
              </a:lnSpc>
              <a:spcBef>
                <a:spcPts val="0"/>
              </a:spcBef>
              <a:spcAft>
                <a:spcPts val="0"/>
              </a:spcAft>
              <a:buClr>
                <a:schemeClr val="dk1"/>
              </a:buClr>
              <a:buSzPts val="500"/>
              <a:buFont typeface="Arial"/>
              <a:buNone/>
            </a:pPr>
            <a:endParaRPr sz="2000" b="0" i="0" u="none" strike="noStrike" cap="none" dirty="0">
              <a:solidFill>
                <a:schemeClr val="dk1"/>
              </a:solidFill>
              <a:latin typeface="Calibri"/>
              <a:ea typeface="Calibri"/>
              <a:cs typeface="Calibri"/>
              <a:sym typeface="Calibri"/>
            </a:endParaRPr>
          </a:p>
          <a:p>
            <a:pPr marL="117475" marR="0" lvl="0" indent="0" algn="l" rtl="0">
              <a:lnSpc>
                <a:spcPct val="100000"/>
              </a:lnSpc>
              <a:spcBef>
                <a:spcPts val="0"/>
              </a:spcBef>
              <a:spcAft>
                <a:spcPts val="0"/>
              </a:spcAft>
              <a:buClr>
                <a:schemeClr val="dk1"/>
              </a:buClr>
              <a:buSzPts val="500"/>
              <a:buFont typeface="Arial"/>
              <a:buNone/>
            </a:pPr>
            <a:endParaRPr sz="2000" b="0" i="0" u="none" strike="noStrike" cap="none" dirty="0">
              <a:solidFill>
                <a:schemeClr val="dk1"/>
              </a:solidFill>
              <a:latin typeface="Calibri"/>
              <a:ea typeface="Calibri"/>
              <a:cs typeface="Calibri"/>
              <a:sym typeface="Calibri"/>
            </a:endParaRPr>
          </a:p>
          <a:p>
            <a:pPr marL="546100" marR="0" lvl="0" indent="0" algn="l" rtl="0">
              <a:lnSpc>
                <a:spcPct val="100000"/>
              </a:lnSpc>
              <a:spcBef>
                <a:spcPts val="0"/>
              </a:spcBef>
              <a:spcAft>
                <a:spcPts val="0"/>
              </a:spcAft>
              <a:buClr>
                <a:schemeClr val="dk1"/>
              </a:buClr>
              <a:buSzPts val="500"/>
              <a:buFont typeface="Arial"/>
              <a:buNone/>
            </a:pPr>
            <a:endParaRPr sz="2000" b="0" i="0" u="none" strike="noStrike" cap="none" dirty="0">
              <a:solidFill>
                <a:schemeClr val="dk1"/>
              </a:solidFill>
              <a:latin typeface="Calibri"/>
              <a:ea typeface="Calibri"/>
              <a:cs typeface="Calibri"/>
              <a:sym typeface="Calibri"/>
            </a:endParaRPr>
          </a:p>
          <a:p>
            <a:pPr marL="546100" marR="0" lvl="0" indent="0" algn="l" rtl="0">
              <a:lnSpc>
                <a:spcPct val="100000"/>
              </a:lnSpc>
              <a:spcBef>
                <a:spcPts val="0"/>
              </a:spcBef>
              <a:spcAft>
                <a:spcPts val="0"/>
              </a:spcAft>
              <a:buClr>
                <a:schemeClr val="dk1"/>
              </a:buClr>
              <a:buSzPts val="500"/>
              <a:buFont typeface="Arial"/>
              <a:buNone/>
            </a:pPr>
            <a:endParaRPr sz="20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DE3FF16-7DA8-1D4E-8365-0FFE8580435E}"/>
              </a:ext>
            </a:extLst>
          </p:cNvPr>
          <p:cNvPicPr>
            <a:picLocks noChangeAspect="1"/>
          </p:cNvPicPr>
          <p:nvPr/>
        </p:nvPicPr>
        <p:blipFill rotWithShape="1">
          <a:blip r:embed="rId3"/>
          <a:srcRect l="9996" t="3811" r="5504" b="8336"/>
          <a:stretch/>
        </p:blipFill>
        <p:spPr>
          <a:xfrm>
            <a:off x="234055" y="1050587"/>
            <a:ext cx="2815544" cy="1692613"/>
          </a:xfrm>
          <a:prstGeom prst="rect">
            <a:avLst/>
          </a:prstGeom>
        </p:spPr>
      </p:pic>
      <p:pic>
        <p:nvPicPr>
          <p:cNvPr id="7" name="Picture 6">
            <a:extLst>
              <a:ext uri="{FF2B5EF4-FFF2-40B4-BE49-F238E27FC236}">
                <a16:creationId xmlns:a16="http://schemas.microsoft.com/office/drawing/2014/main" id="{0E161CD9-A796-214C-BB8D-4AE6249DA7CA}"/>
              </a:ext>
            </a:extLst>
          </p:cNvPr>
          <p:cNvPicPr>
            <a:picLocks noChangeAspect="1"/>
          </p:cNvPicPr>
          <p:nvPr/>
        </p:nvPicPr>
        <p:blipFill rotWithShape="1">
          <a:blip r:embed="rId4"/>
          <a:srcRect r="14338"/>
          <a:stretch/>
        </p:blipFill>
        <p:spPr>
          <a:xfrm>
            <a:off x="234054" y="2893785"/>
            <a:ext cx="2815545" cy="1866444"/>
          </a:xfrm>
          <a:prstGeom prst="rect">
            <a:avLst/>
          </a:prstGeom>
        </p:spPr>
      </p:pic>
      <p:pic>
        <p:nvPicPr>
          <p:cNvPr id="4" name="Picture 3">
            <a:extLst>
              <a:ext uri="{FF2B5EF4-FFF2-40B4-BE49-F238E27FC236}">
                <a16:creationId xmlns:a16="http://schemas.microsoft.com/office/drawing/2014/main" id="{C0F53DD8-0063-334D-8DCF-2F5EDF13D774}"/>
              </a:ext>
            </a:extLst>
          </p:cNvPr>
          <p:cNvPicPr>
            <a:picLocks noChangeAspect="1"/>
          </p:cNvPicPr>
          <p:nvPr/>
        </p:nvPicPr>
        <p:blipFill rotWithShape="1">
          <a:blip r:embed="rId5"/>
          <a:srcRect l="17003" t="3228"/>
          <a:stretch/>
        </p:blipFill>
        <p:spPr>
          <a:xfrm>
            <a:off x="3359391" y="2893784"/>
            <a:ext cx="2615616" cy="1871975"/>
          </a:xfrm>
          <a:prstGeom prst="rect">
            <a:avLst/>
          </a:prstGeom>
        </p:spPr>
      </p:pic>
      <p:pic>
        <p:nvPicPr>
          <p:cNvPr id="8" name="Picture 7">
            <a:extLst>
              <a:ext uri="{FF2B5EF4-FFF2-40B4-BE49-F238E27FC236}">
                <a16:creationId xmlns:a16="http://schemas.microsoft.com/office/drawing/2014/main" id="{4341FD90-D97F-4347-A5DC-D1F761FACB87}"/>
              </a:ext>
            </a:extLst>
          </p:cNvPr>
          <p:cNvPicPr>
            <a:picLocks noChangeAspect="1"/>
          </p:cNvPicPr>
          <p:nvPr/>
        </p:nvPicPr>
        <p:blipFill rotWithShape="1">
          <a:blip r:embed="rId6"/>
          <a:srcRect t="8955" r="7515" b="9999"/>
          <a:stretch/>
        </p:blipFill>
        <p:spPr>
          <a:xfrm>
            <a:off x="3359391" y="1050586"/>
            <a:ext cx="2615616" cy="1692613"/>
          </a:xfrm>
          <a:prstGeom prst="rect">
            <a:avLst/>
          </a:prstGeom>
        </p:spPr>
      </p:pic>
      <p:pic>
        <p:nvPicPr>
          <p:cNvPr id="5" name="Picture 4">
            <a:extLst>
              <a:ext uri="{FF2B5EF4-FFF2-40B4-BE49-F238E27FC236}">
                <a16:creationId xmlns:a16="http://schemas.microsoft.com/office/drawing/2014/main" id="{19FEFE16-856F-9B4F-A16B-37894655725F}"/>
              </a:ext>
            </a:extLst>
          </p:cNvPr>
          <p:cNvPicPr>
            <a:picLocks noChangeAspect="1"/>
          </p:cNvPicPr>
          <p:nvPr/>
        </p:nvPicPr>
        <p:blipFill rotWithShape="1">
          <a:blip r:embed="rId7"/>
          <a:srcRect r="12313"/>
          <a:stretch/>
        </p:blipFill>
        <p:spPr>
          <a:xfrm>
            <a:off x="6284799" y="1050586"/>
            <a:ext cx="2632680" cy="1692613"/>
          </a:xfrm>
          <a:prstGeom prst="rect">
            <a:avLst/>
          </a:prstGeom>
        </p:spPr>
      </p:pic>
      <p:pic>
        <p:nvPicPr>
          <p:cNvPr id="9" name="Picture 8">
            <a:extLst>
              <a:ext uri="{FF2B5EF4-FFF2-40B4-BE49-F238E27FC236}">
                <a16:creationId xmlns:a16="http://schemas.microsoft.com/office/drawing/2014/main" id="{41AE1CAD-FA16-EB4D-A7B2-B9F6507E8A58}"/>
              </a:ext>
            </a:extLst>
          </p:cNvPr>
          <p:cNvPicPr>
            <a:picLocks noChangeAspect="1"/>
          </p:cNvPicPr>
          <p:nvPr/>
        </p:nvPicPr>
        <p:blipFill rotWithShape="1">
          <a:blip r:embed="rId8"/>
          <a:srcRect r="20846"/>
          <a:stretch/>
        </p:blipFill>
        <p:spPr>
          <a:xfrm>
            <a:off x="6284800" y="2893783"/>
            <a:ext cx="2632680" cy="1866446"/>
          </a:xfrm>
          <a:prstGeom prst="rect">
            <a:avLst/>
          </a:prstGeom>
        </p:spPr>
      </p:pic>
      <p:pic>
        <p:nvPicPr>
          <p:cNvPr id="11" name="Picture 10">
            <a:extLst>
              <a:ext uri="{FF2B5EF4-FFF2-40B4-BE49-F238E27FC236}">
                <a16:creationId xmlns:a16="http://schemas.microsoft.com/office/drawing/2014/main" id="{7FFA8FB3-1784-CB40-829B-FC6B43626806}"/>
              </a:ext>
            </a:extLst>
          </p:cNvPr>
          <p:cNvPicPr>
            <a:picLocks noChangeAspect="1"/>
          </p:cNvPicPr>
          <p:nvPr/>
        </p:nvPicPr>
        <p:blipFill>
          <a:blip r:embed="rId9"/>
          <a:stretch>
            <a:fillRect/>
          </a:stretch>
        </p:blipFill>
        <p:spPr>
          <a:xfrm>
            <a:off x="234053" y="4910814"/>
            <a:ext cx="2815545" cy="1870180"/>
          </a:xfrm>
          <a:prstGeom prst="rect">
            <a:avLst/>
          </a:prstGeom>
        </p:spPr>
      </p:pic>
      <p:pic>
        <p:nvPicPr>
          <p:cNvPr id="13" name="Picture 12">
            <a:extLst>
              <a:ext uri="{FF2B5EF4-FFF2-40B4-BE49-F238E27FC236}">
                <a16:creationId xmlns:a16="http://schemas.microsoft.com/office/drawing/2014/main" id="{D86C7090-13CD-4543-A09A-6EA49D2AF7F4}"/>
              </a:ext>
            </a:extLst>
          </p:cNvPr>
          <p:cNvPicPr>
            <a:picLocks noChangeAspect="1"/>
          </p:cNvPicPr>
          <p:nvPr/>
        </p:nvPicPr>
        <p:blipFill rotWithShape="1">
          <a:blip r:embed="rId10"/>
          <a:srcRect r="6793"/>
          <a:stretch/>
        </p:blipFill>
        <p:spPr>
          <a:xfrm>
            <a:off x="3359391" y="4910813"/>
            <a:ext cx="2615616" cy="1870181"/>
          </a:xfrm>
          <a:prstGeom prst="rect">
            <a:avLst/>
          </a:prstGeom>
        </p:spPr>
      </p:pic>
      <p:pic>
        <p:nvPicPr>
          <p:cNvPr id="15" name="Picture 14">
            <a:extLst>
              <a:ext uri="{FF2B5EF4-FFF2-40B4-BE49-F238E27FC236}">
                <a16:creationId xmlns:a16="http://schemas.microsoft.com/office/drawing/2014/main" id="{2FDB10E8-12A0-AB40-B548-2F21EC9DA56E}"/>
              </a:ext>
            </a:extLst>
          </p:cNvPr>
          <p:cNvPicPr>
            <a:picLocks noChangeAspect="1"/>
          </p:cNvPicPr>
          <p:nvPr/>
        </p:nvPicPr>
        <p:blipFill rotWithShape="1">
          <a:blip r:embed="rId11"/>
          <a:srcRect l="16899" r="-6094"/>
          <a:stretch/>
        </p:blipFill>
        <p:spPr>
          <a:xfrm>
            <a:off x="6284799" y="4965700"/>
            <a:ext cx="2879691" cy="18152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29282" y="0"/>
            <a:ext cx="8229600" cy="900002"/>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chemeClr val="lt1"/>
              </a:buClr>
              <a:buSzPts val="3200"/>
              <a:buFont typeface="Calibri"/>
              <a:buNone/>
            </a:pPr>
            <a:r>
              <a:rPr lang="en-US" sz="3600" b="1" i="0" u="none" strike="noStrike" cap="none" dirty="0">
                <a:solidFill>
                  <a:schemeClr val="lt1"/>
                </a:solidFill>
                <a:latin typeface="Calibri"/>
                <a:ea typeface="Calibri"/>
                <a:cs typeface="Calibri"/>
                <a:sym typeface="Calibri"/>
              </a:rPr>
              <a:t>3. Foundation of Data-Driven Economy</a:t>
            </a:r>
            <a:endParaRPr sz="2800" dirty="0"/>
          </a:p>
        </p:txBody>
      </p:sp>
      <p:sp>
        <p:nvSpPr>
          <p:cNvPr id="111" name="Shape 111"/>
          <p:cNvSpPr txBox="1">
            <a:spLocks noGrp="1"/>
          </p:cNvSpPr>
          <p:nvPr>
            <p:ph type="body" idx="1"/>
          </p:nvPr>
        </p:nvSpPr>
        <p:spPr>
          <a:xfrm>
            <a:off x="329282" y="1243133"/>
            <a:ext cx="8316724" cy="4767498"/>
          </a:xfrm>
          <a:prstGeom prst="rect">
            <a:avLst/>
          </a:prstGeom>
          <a:noFill/>
          <a:ln>
            <a:noFill/>
          </a:ln>
        </p:spPr>
        <p:txBody>
          <a:bodyPr spcFirstLastPara="1" wrap="square" lIns="91425" tIns="91425" rIns="91425" bIns="91425" anchor="t" anchorCtr="0">
            <a:noAutofit/>
          </a:bodyPr>
          <a:lstStyle/>
          <a:p>
            <a:pPr marL="574675" indent="-457200"/>
            <a:r>
              <a:rPr lang="en-US" sz="2800" b="1" dirty="0"/>
              <a:t>Offers detailed economic and demographic data to assess potential employees, customers, products and markets:</a:t>
            </a:r>
          </a:p>
          <a:p>
            <a:pPr marL="806450" lvl="0" indent="-285750"/>
            <a:r>
              <a:rPr lang="en-US" sz="2800" i="1" dirty="0"/>
              <a:t>Customers (income, age, family size, location)</a:t>
            </a:r>
            <a:endParaRPr lang="en-US" sz="2800" dirty="0"/>
          </a:p>
          <a:p>
            <a:pPr marL="806450" lvl="0" indent="-285750"/>
            <a:r>
              <a:rPr lang="en-US" sz="2800" i="1" dirty="0"/>
              <a:t>Workforce skills (education)</a:t>
            </a:r>
            <a:endParaRPr lang="en-US" sz="2800" dirty="0"/>
          </a:p>
          <a:p>
            <a:pPr marL="806450" lvl="0" indent="-285750"/>
            <a:r>
              <a:rPr lang="en-US" sz="2800" i="1" dirty="0"/>
              <a:t>Transportation (commuting, cost)</a:t>
            </a:r>
          </a:p>
          <a:p>
            <a:pPr marL="520700" lvl="0" indent="0">
              <a:buNone/>
            </a:pPr>
            <a:endParaRPr lang="en-US" sz="2800" b="1" dirty="0"/>
          </a:p>
          <a:p>
            <a:pPr marL="407988" lvl="0" indent="-317500"/>
            <a:r>
              <a:rPr lang="en-US" sz="2800" b="1" dirty="0"/>
              <a:t>Example: </a:t>
            </a:r>
            <a:r>
              <a:rPr lang="en-US" sz="2800" dirty="0"/>
              <a:t>Helps retail companies identify where to locate new stores and what products to offer on their shelves. </a:t>
            </a:r>
            <a:endParaRPr lang="en-US" sz="2800" b="1" dirty="0"/>
          </a:p>
          <a:p>
            <a:pPr marL="117475" marR="0" lvl="0" indent="0" algn="l" rtl="0">
              <a:lnSpc>
                <a:spcPct val="100000"/>
              </a:lnSpc>
              <a:spcBef>
                <a:spcPts val="640"/>
              </a:spcBef>
              <a:spcAft>
                <a:spcPts val="0"/>
              </a:spcAft>
              <a:buClr>
                <a:schemeClr val="dk1"/>
              </a:buClr>
              <a:buSzPts val="3200"/>
              <a:buNone/>
            </a:pPr>
            <a:endParaRPr lang="en-US" sz="3200" b="0" i="0" u="none" strike="noStrike" cap="none" dirty="0">
              <a:solidFill>
                <a:schemeClr val="dk1"/>
              </a:solidFill>
              <a:latin typeface="Calibri"/>
              <a:ea typeface="Calibri"/>
              <a:cs typeface="Calibri"/>
              <a:sym typeface="Calibri"/>
            </a:endParaRPr>
          </a:p>
          <a:p>
            <a:pPr marL="130175" marR="0" lvl="0" indent="-12700" algn="l" rtl="0">
              <a:lnSpc>
                <a:spcPct val="100000"/>
              </a:lnSpc>
              <a:spcBef>
                <a:spcPts val="640"/>
              </a:spcBef>
              <a:spcAft>
                <a:spcPts val="0"/>
              </a:spcAft>
              <a:buClr>
                <a:schemeClr val="dk1"/>
              </a:buClr>
              <a:buSzPts val="3200"/>
              <a:buFont typeface="Arial"/>
              <a:buChar cha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29281" y="0"/>
            <a:ext cx="8229600" cy="900002"/>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chemeClr val="lt1"/>
              </a:buClr>
              <a:buSzPts val="1000"/>
              <a:buFont typeface="Calibri"/>
              <a:buNone/>
            </a:pPr>
            <a:r>
              <a:rPr lang="en-US" sz="4000" b="1" i="0" u="none" strike="noStrike" cap="none" dirty="0">
                <a:solidFill>
                  <a:schemeClr val="bg1"/>
                </a:solidFill>
                <a:latin typeface="Calibri"/>
                <a:ea typeface="Calibri"/>
                <a:cs typeface="Calibri"/>
                <a:sym typeface="Calibri"/>
              </a:rPr>
              <a:t>3. Billions of </a:t>
            </a:r>
            <a:r>
              <a:rPr lang="en-US" sz="4000" dirty="0">
                <a:solidFill>
                  <a:schemeClr val="bg1"/>
                </a:solidFill>
              </a:rPr>
              <a:t>D</a:t>
            </a:r>
            <a:r>
              <a:rPr lang="en-US" sz="4000" b="1" i="0" u="none" strike="noStrike" cap="none" dirty="0">
                <a:solidFill>
                  <a:schemeClr val="bg1"/>
                </a:solidFill>
                <a:latin typeface="Calibri"/>
                <a:ea typeface="Calibri"/>
                <a:cs typeface="Calibri"/>
                <a:sym typeface="Calibri"/>
              </a:rPr>
              <a:t>ollars at Stake </a:t>
            </a:r>
            <a:endParaRPr sz="4000" b="1" i="0" u="none" strike="noStrike" cap="none" dirty="0">
              <a:solidFill>
                <a:schemeClr val="bg1"/>
              </a:solidFill>
              <a:latin typeface="Calibri"/>
              <a:ea typeface="Calibri"/>
              <a:cs typeface="Calibri"/>
              <a:sym typeface="Calibri"/>
            </a:endParaRPr>
          </a:p>
        </p:txBody>
      </p:sp>
      <p:sp>
        <p:nvSpPr>
          <p:cNvPr id="104" name="Shape 104"/>
          <p:cNvSpPr txBox="1">
            <a:spLocks noGrp="1"/>
          </p:cNvSpPr>
          <p:nvPr>
            <p:ph type="body" idx="1"/>
          </p:nvPr>
        </p:nvSpPr>
        <p:spPr>
          <a:xfrm>
            <a:off x="6688" y="1087821"/>
            <a:ext cx="8874787" cy="5510321"/>
          </a:xfrm>
          <a:prstGeom prst="rect">
            <a:avLst/>
          </a:prstGeom>
          <a:noFill/>
          <a:ln>
            <a:noFill/>
          </a:ln>
        </p:spPr>
        <p:txBody>
          <a:bodyPr spcFirstLastPara="1" wrap="square" lIns="91425" tIns="91425" rIns="91425" bIns="91425" numCol="2" anchor="t" anchorCtr="0">
            <a:noAutofit/>
          </a:bodyPr>
          <a:lstStyle/>
          <a:p>
            <a:pPr marL="520700" lvl="0" indent="0">
              <a:buNone/>
            </a:pPr>
            <a:endParaRPr lang="en-US" sz="1800" dirty="0"/>
          </a:p>
          <a:p>
            <a:pPr marL="520700" lvl="0" indent="0">
              <a:buNone/>
            </a:pPr>
            <a:endParaRPr lang="en-US" sz="1800" dirty="0"/>
          </a:p>
          <a:p>
            <a:pPr marL="520700" lvl="0" indent="0">
              <a:buNone/>
            </a:pPr>
            <a:r>
              <a:rPr lang="en-US" sz="2400" dirty="0"/>
              <a:t>The census is used to develop and test the accuracy of </a:t>
            </a:r>
            <a:r>
              <a:rPr lang="en-US" sz="2400" b="1" u="sng" dirty="0"/>
              <a:t>public and private data analyses</a:t>
            </a:r>
          </a:p>
          <a:p>
            <a:pPr marL="520700" lvl="0" indent="0">
              <a:buNone/>
            </a:pPr>
            <a:endParaRPr lang="en-US" sz="2400" dirty="0"/>
          </a:p>
          <a:p>
            <a:pPr marL="520700" lvl="0" indent="0">
              <a:buNone/>
            </a:pPr>
            <a:r>
              <a:rPr lang="en-US" sz="2400" b="0" i="0" u="none" strike="noStrike" cap="none" dirty="0">
                <a:solidFill>
                  <a:schemeClr val="dk1"/>
                </a:solidFill>
                <a:latin typeface="Calibri"/>
                <a:ea typeface="Calibri"/>
                <a:cs typeface="Calibri"/>
                <a:sym typeface="Calibri"/>
              </a:rPr>
              <a:t>An inaccurate count will impact calculations and/or decisions about: </a:t>
            </a:r>
          </a:p>
          <a:p>
            <a:pPr marL="520700" lvl="0" indent="0">
              <a:buNone/>
            </a:pPr>
            <a:endParaRPr lang="en-US" sz="2400" dirty="0"/>
          </a:p>
          <a:p>
            <a:pPr marL="520700" lvl="0" indent="0">
              <a:buNone/>
            </a:pPr>
            <a:endParaRPr lang="en-US" sz="2400" b="0" i="0" u="none" strike="noStrike" cap="none" dirty="0">
              <a:solidFill>
                <a:schemeClr val="dk1"/>
              </a:solidFill>
              <a:latin typeface="Calibri"/>
              <a:ea typeface="Calibri"/>
              <a:cs typeface="Calibri"/>
              <a:sym typeface="Calibri"/>
            </a:endParaRPr>
          </a:p>
          <a:p>
            <a:pPr marL="520700" lvl="0" indent="0">
              <a:buNone/>
            </a:pPr>
            <a:endParaRPr lang="en-US" sz="2400" b="0" i="0" u="none" strike="noStrike" cap="none" dirty="0">
              <a:solidFill>
                <a:schemeClr val="dk1"/>
              </a:solidFill>
              <a:latin typeface="Calibri"/>
              <a:ea typeface="Calibri"/>
              <a:cs typeface="Calibri"/>
              <a:sym typeface="Calibri"/>
            </a:endParaRPr>
          </a:p>
          <a:p>
            <a:pPr marL="982663" indent="-590550">
              <a:spcBef>
                <a:spcPts val="0"/>
              </a:spcBef>
              <a:buSzPct val="100000"/>
              <a:buFont typeface="Arial" panose="020B0604020202020204" pitchFamily="34" charset="0"/>
              <a:buChar char="•"/>
            </a:pPr>
            <a:endParaRPr lang="en-US" sz="2400" b="1" i="1" u="none" strike="noStrike" cap="none" dirty="0">
              <a:solidFill>
                <a:schemeClr val="tx1"/>
              </a:solidFill>
              <a:latin typeface="Calibri"/>
              <a:ea typeface="Calibri"/>
              <a:cs typeface="Calibri"/>
              <a:sym typeface="Calibri"/>
            </a:endParaRPr>
          </a:p>
          <a:p>
            <a:pPr marL="392113" indent="0">
              <a:spcBef>
                <a:spcPts val="0"/>
              </a:spcBef>
              <a:buSzPct val="100000"/>
              <a:buNone/>
            </a:pPr>
            <a:endParaRPr lang="en-US" sz="1200" b="1" i="1" dirty="0">
              <a:solidFill>
                <a:schemeClr val="tx1"/>
              </a:solidFill>
            </a:endParaRPr>
          </a:p>
          <a:p>
            <a:pPr marL="392113" indent="0">
              <a:spcBef>
                <a:spcPts val="0"/>
              </a:spcBef>
              <a:buSzPct val="100000"/>
              <a:buNone/>
            </a:pPr>
            <a:endParaRPr lang="en-US" sz="2800" b="1" i="1" dirty="0">
              <a:solidFill>
                <a:schemeClr val="tx1"/>
              </a:solidFill>
            </a:endParaRPr>
          </a:p>
          <a:p>
            <a:pPr marL="982663" indent="-590550">
              <a:spcBef>
                <a:spcPts val="0"/>
              </a:spcBef>
              <a:buSzPct val="100000"/>
              <a:buFont typeface="Arial" panose="020B0604020202020204" pitchFamily="34" charset="0"/>
              <a:buChar char="•"/>
            </a:pPr>
            <a:r>
              <a:rPr lang="en-US" sz="2400" b="1" i="1" u="none" strike="noStrike" cap="none" dirty="0">
                <a:solidFill>
                  <a:schemeClr val="tx1"/>
                </a:solidFill>
                <a:latin typeface="Calibri"/>
                <a:ea typeface="Calibri"/>
                <a:cs typeface="Calibri"/>
                <a:sym typeface="Calibri"/>
              </a:rPr>
              <a:t>The national unemploy</a:t>
            </a:r>
            <a:r>
              <a:rPr lang="en-US" sz="2400" b="1" i="1" dirty="0">
                <a:solidFill>
                  <a:schemeClr val="tx1"/>
                </a:solidFill>
              </a:rPr>
              <a:t>ment rate</a:t>
            </a:r>
          </a:p>
          <a:p>
            <a:pPr marL="982663" indent="-590550">
              <a:spcBef>
                <a:spcPts val="0"/>
              </a:spcBef>
              <a:buSzPct val="100000"/>
              <a:buFont typeface="Arial" panose="020B0604020202020204" pitchFamily="34" charset="0"/>
              <a:buChar char="•"/>
            </a:pPr>
            <a:r>
              <a:rPr lang="en-US" sz="2400" b="1" i="1" dirty="0">
                <a:solidFill>
                  <a:schemeClr val="tx1"/>
                </a:solidFill>
              </a:rPr>
              <a:t>I</a:t>
            </a:r>
            <a:r>
              <a:rPr lang="en-US" sz="2400" b="1" i="1" u="none" strike="noStrike" cap="none" dirty="0">
                <a:solidFill>
                  <a:schemeClr val="tx1"/>
                </a:solidFill>
                <a:latin typeface="Calibri"/>
                <a:ea typeface="Calibri"/>
                <a:cs typeface="Calibri"/>
                <a:sym typeface="Calibri"/>
              </a:rPr>
              <a:t>nterest rates</a:t>
            </a:r>
          </a:p>
          <a:p>
            <a:pPr marL="982663" indent="-590550">
              <a:spcBef>
                <a:spcPts val="0"/>
              </a:spcBef>
              <a:buSzPct val="100000"/>
              <a:buFont typeface="Arial" panose="020B0604020202020204" pitchFamily="34" charset="0"/>
              <a:buChar char="•"/>
            </a:pPr>
            <a:r>
              <a:rPr lang="en-US" sz="2400" b="1" i="1" u="none" strike="noStrike" cap="none" dirty="0">
                <a:solidFill>
                  <a:schemeClr val="tx1"/>
                </a:solidFill>
                <a:latin typeface="Calibri"/>
                <a:ea typeface="Calibri"/>
                <a:cs typeface="Calibri"/>
                <a:sym typeface="Calibri"/>
              </a:rPr>
              <a:t>Inflation rates</a:t>
            </a:r>
          </a:p>
          <a:p>
            <a:pPr marL="982663" indent="-590550">
              <a:spcBef>
                <a:spcPts val="0"/>
              </a:spcBef>
              <a:buSzPct val="100000"/>
              <a:buFont typeface="Arial" panose="020B0604020202020204" pitchFamily="34" charset="0"/>
              <a:buChar char="•"/>
            </a:pPr>
            <a:r>
              <a:rPr lang="en-US" sz="2400" b="1" i="1" u="none" strike="noStrike" cap="none" dirty="0">
                <a:solidFill>
                  <a:schemeClr val="tx1"/>
                </a:solidFill>
                <a:latin typeface="Calibri"/>
                <a:ea typeface="Calibri"/>
                <a:cs typeface="Calibri"/>
                <a:sym typeface="Calibri"/>
              </a:rPr>
              <a:t>Exports</a:t>
            </a:r>
          </a:p>
          <a:p>
            <a:pPr marL="982663" indent="-590550">
              <a:spcBef>
                <a:spcPts val="0"/>
              </a:spcBef>
              <a:buSzPct val="100000"/>
              <a:buFont typeface="Arial" panose="020B0604020202020204" pitchFamily="34" charset="0"/>
              <a:buChar char="•"/>
            </a:pPr>
            <a:r>
              <a:rPr lang="en-US" sz="2400" b="1" i="1" dirty="0">
                <a:solidFill>
                  <a:schemeClr val="tx1"/>
                </a:solidFill>
              </a:rPr>
              <a:t>The Consumer Price Index</a:t>
            </a:r>
          </a:p>
          <a:p>
            <a:pPr marL="982663" indent="-590550">
              <a:spcBef>
                <a:spcPts val="0"/>
              </a:spcBef>
              <a:buSzPct val="100000"/>
              <a:buFont typeface="Arial" panose="020B0604020202020204" pitchFamily="34" charset="0"/>
              <a:buChar char="•"/>
            </a:pPr>
            <a:r>
              <a:rPr lang="en-US" sz="2400" b="1" i="1" dirty="0">
                <a:solidFill>
                  <a:schemeClr val="tx1"/>
                </a:solidFill>
              </a:rPr>
              <a:t>H</a:t>
            </a:r>
            <a:r>
              <a:rPr lang="en-US" sz="2400" b="1" i="1" u="none" strike="noStrike" cap="none" dirty="0">
                <a:solidFill>
                  <a:schemeClr val="tx1"/>
                </a:solidFill>
                <a:latin typeface="Calibri"/>
                <a:ea typeface="Calibri"/>
                <a:cs typeface="Calibri"/>
                <a:sym typeface="Calibri"/>
              </a:rPr>
              <a:t>ousin</a:t>
            </a:r>
            <a:r>
              <a:rPr lang="en-US" sz="2400" b="1" i="1" dirty="0">
                <a:solidFill>
                  <a:schemeClr val="tx1"/>
                </a:solidFill>
              </a:rPr>
              <a:t>g sales</a:t>
            </a:r>
          </a:p>
          <a:p>
            <a:pPr marL="982663" indent="-590550">
              <a:spcBef>
                <a:spcPts val="0"/>
              </a:spcBef>
              <a:buSzPct val="100000"/>
              <a:buFont typeface="Arial" panose="020B0604020202020204" pitchFamily="34" charset="0"/>
              <a:buChar char="•"/>
            </a:pPr>
            <a:r>
              <a:rPr lang="en-US" sz="2400" b="1" i="1" u="none" strike="noStrike" cap="none" dirty="0">
                <a:solidFill>
                  <a:schemeClr val="tx1"/>
                </a:solidFill>
                <a:latin typeface="Calibri"/>
                <a:ea typeface="Calibri"/>
                <a:cs typeface="Calibri"/>
                <a:sym typeface="Calibri"/>
              </a:rPr>
              <a:t>Construction figures</a:t>
            </a:r>
          </a:p>
          <a:p>
            <a:pPr marL="982663" indent="-590550">
              <a:spcBef>
                <a:spcPts val="0"/>
              </a:spcBef>
              <a:buSzPct val="100000"/>
              <a:buFont typeface="Arial" panose="020B0604020202020204" pitchFamily="34" charset="0"/>
              <a:buChar char="•"/>
            </a:pPr>
            <a:r>
              <a:rPr lang="en-US" sz="2400" b="1" i="1" u="sng" dirty="0">
                <a:solidFill>
                  <a:srgbClr val="008343"/>
                </a:solidFill>
              </a:rPr>
              <a:t>Private Databases</a:t>
            </a:r>
            <a:endParaRPr sz="2000" b="0" i="0" u="sng" strike="noStrike" cap="none" dirty="0">
              <a:solidFill>
                <a:srgbClr val="008343"/>
              </a:solidFill>
              <a:sym typeface="Calibri"/>
            </a:endParaRPr>
          </a:p>
          <a:p>
            <a:pPr marL="546100" marR="0" lvl="0" indent="0" algn="l" rtl="0">
              <a:lnSpc>
                <a:spcPct val="100000"/>
              </a:lnSpc>
              <a:spcBef>
                <a:spcPts val="0"/>
              </a:spcBef>
              <a:spcAft>
                <a:spcPts val="0"/>
              </a:spcAft>
              <a:buClr>
                <a:schemeClr val="dk1"/>
              </a:buClr>
              <a:buSzPts val="500"/>
              <a:buFont typeface="Arial"/>
              <a:buNone/>
            </a:pP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31037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11148</TotalTime>
  <Words>1241</Words>
  <Application>Microsoft Office PowerPoint</Application>
  <PresentationFormat>On-screen Show (4:3)</PresentationFormat>
  <Paragraphs>271</Paragraphs>
  <Slides>38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Noto Sans Symbols</vt:lpstr>
      <vt:lpstr>Wingdings</vt:lpstr>
      <vt:lpstr>Office Theme</vt:lpstr>
      <vt:lpstr>PowerPoint Presentation</vt:lpstr>
      <vt:lpstr>ReadyNation</vt:lpstr>
      <vt:lpstr>Overview</vt:lpstr>
      <vt:lpstr>Census Basics</vt:lpstr>
      <vt:lpstr>1. Apportionment of Seats in Congress</vt:lpstr>
      <vt:lpstr>2. Effective Allocation of Federal Funds</vt:lpstr>
      <vt:lpstr>2. Using Government Funds Effectively</vt:lpstr>
      <vt:lpstr>3. Foundation of Data-Driven Economy</vt:lpstr>
      <vt:lpstr>3. Billions of Dollars at Stake </vt:lpstr>
      <vt:lpstr>PowerPoint Presentation</vt:lpstr>
      <vt:lpstr> Hard-to-count populations</vt:lpstr>
      <vt:lpstr>Citizenship Question</vt:lpstr>
      <vt:lpstr>Overview</vt:lpstr>
      <vt:lpstr>Basic Census Timeline</vt:lpstr>
      <vt:lpstr>Use Technology</vt:lpstr>
      <vt:lpstr>PowerPoint Presentation</vt:lpstr>
      <vt:lpstr>Engage the Media </vt:lpstr>
      <vt:lpstr>Customer Communications </vt:lpstr>
      <vt:lpstr>Employee Communications</vt:lpstr>
      <vt:lpstr>Contribute Locally </vt:lpstr>
      <vt:lpstr>PowerPoint Presentation</vt:lpstr>
      <vt:lpstr>Business Spotlight</vt:lpstr>
      <vt:lpstr>Ron Estrada</vt:lpstr>
      <vt:lpstr>Ron Estrada</vt:lpstr>
      <vt:lpstr>Ron Estrada</vt:lpstr>
      <vt:lpstr>Business Spotlight</vt:lpstr>
      <vt:lpstr>Nancy Moody</vt:lpstr>
      <vt:lpstr>Nancy Moody</vt:lpstr>
      <vt:lpstr>Nancy Moody</vt:lpstr>
      <vt:lpstr>Business Spotlight</vt:lpstr>
      <vt:lpstr>Don Lowery</vt:lpstr>
      <vt:lpstr>Don Lowery</vt:lpstr>
      <vt:lpstr>Don Lowery</vt:lpstr>
      <vt:lpstr>Don’t Do it Alone </vt:lpstr>
      <vt:lpstr>Don’t Do it Alone </vt:lpstr>
      <vt:lpstr>Find All of this Information in Our Report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Appleyard  Adams</dc:creator>
  <cp:lastModifiedBy>Jessica  Caracciolo</cp:lastModifiedBy>
  <cp:revision>96</cp:revision>
  <cp:lastPrinted>2019-03-13T17:39:57Z</cp:lastPrinted>
  <dcterms:modified xsi:type="dcterms:W3CDTF">2020-06-09T14:38:15Z</dcterms:modified>
</cp:coreProperties>
</file>