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433" r:id="rId2"/>
    <p:sldId id="2496" r:id="rId3"/>
    <p:sldId id="468" r:id="rId4"/>
    <p:sldId id="687" r:id="rId5"/>
    <p:sldId id="469" r:id="rId6"/>
    <p:sldId id="895" r:id="rId7"/>
    <p:sldId id="470" r:id="rId8"/>
    <p:sldId id="2474" r:id="rId9"/>
    <p:sldId id="471" r:id="rId10"/>
    <p:sldId id="2478" r:id="rId11"/>
    <p:sldId id="472" r:id="rId12"/>
    <p:sldId id="2479" r:id="rId13"/>
    <p:sldId id="24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897A-6CC6-450E-9974-C1C4C7EC99B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EADD-BF76-4478-8B58-30968519F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/>
              <a:t>for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1240F-1016-4B29-A21A-A064F968A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8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1240F-1016-4B29-A21A-A064F968A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60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1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1240F-1016-4B29-A21A-A064F968A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Identifying the ‘user’ of company data and understanding their use of it is a critical first step in separating meaningful data from the ‘noise’ </a:t>
            </a:r>
            <a:r>
              <a:rPr lang="en-US" sz="900" b="1" cap="all" dirty="0">
                <a:latin typeface="Open Sans" panose="020B0604020202020204"/>
                <a:cs typeface="Arial" panose="020B0604020202020204" pitchFamily="34" charset="0"/>
              </a:rPr>
              <a:t>-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 company cannot articulate their data’s use and user, maybe they don’t need that data! 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1240F-1016-4B29-A21A-A064F968A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reaker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7A836A5-06DD-CB47-8117-E2DD2544A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AF7D5-1FC4-E648-9066-22910481A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397" r="53254" b="11064"/>
          <a:stretch/>
        </p:blipFill>
        <p:spPr>
          <a:xfrm>
            <a:off x="1249304" y="0"/>
            <a:ext cx="8760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D16ED5D-FB08-2E43-9DA2-22D3EDD1B34F}"/>
              </a:ext>
            </a:extLst>
          </p:cNvPr>
          <p:cNvSpPr/>
          <p:nvPr userDrawn="1"/>
        </p:nvSpPr>
        <p:spPr>
          <a:xfrm>
            <a:off x="2" y="-5857"/>
            <a:ext cx="12191999" cy="24809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F27BEF-1056-ED41-9E83-C137FA46C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14888" b="15216"/>
          <a:stretch/>
        </p:blipFill>
        <p:spPr>
          <a:xfrm>
            <a:off x="14051" y="-9167"/>
            <a:ext cx="3549471" cy="248092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70905FA-99B7-9D40-9991-556060A88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159" y="807921"/>
            <a:ext cx="10895659" cy="550863"/>
          </a:xfrm>
        </p:spPr>
        <p:txBody>
          <a:bodyPr>
            <a:noAutofit/>
          </a:bodyPr>
          <a:lstStyle>
            <a:lvl1pPr>
              <a:defRPr sz="4267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50608A07-07A2-5B41-9773-58F8928B057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949408" y="3935347"/>
            <a:ext cx="2262735" cy="18948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67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i="1"/>
            </a:lvl2pPr>
            <a:lvl3pPr marL="0" indent="0" algn="ctr">
              <a:spcBef>
                <a:spcPts val="400"/>
              </a:spcBef>
              <a:buNone/>
              <a:defRPr sz="1600"/>
            </a:lvl3pPr>
            <a:lvl4pPr marL="385753" indent="-128585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AFFD2BA-9250-C84A-9389-93D60B4A2B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14354" y="1923965"/>
            <a:ext cx="1732843" cy="17328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72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3316CF96-DD20-9C43-85E5-95D89A59904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86657" y="1923965"/>
            <a:ext cx="1732843" cy="17328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78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EC478BBC-6FCE-6444-A271-BBFD04AB583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58961" y="1923965"/>
            <a:ext cx="1732843" cy="17328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78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61D70F31-9206-9242-91C9-D14DD6B29D7A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4821711" y="3935347"/>
            <a:ext cx="2262735" cy="18948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67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i="1"/>
            </a:lvl2pPr>
            <a:lvl3pPr marL="0" indent="0" algn="ctr">
              <a:spcBef>
                <a:spcPts val="400"/>
              </a:spcBef>
              <a:buNone/>
              <a:defRPr sz="1600"/>
            </a:lvl3pPr>
            <a:lvl4pPr marL="385753" indent="-128585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Content Placeholder 13">
            <a:extLst>
              <a:ext uri="{FF2B5EF4-FFF2-40B4-BE49-F238E27FC236}">
                <a16:creationId xmlns:a16="http://schemas.microsoft.com/office/drawing/2014/main" id="{886ED651-FB90-C640-A4D2-75FA5DF44210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7694015" y="3935347"/>
            <a:ext cx="2262735" cy="18948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67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i="1"/>
            </a:lvl2pPr>
            <a:lvl3pPr marL="0" indent="0" algn="ctr">
              <a:spcBef>
                <a:spcPts val="400"/>
              </a:spcBef>
              <a:buNone/>
              <a:defRPr sz="1600"/>
            </a:lvl3pPr>
            <a:lvl4pPr marL="385753" indent="-128585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4EFC380-1B30-F24E-9F7F-354D42C25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9B0121D-F3A9-EB4B-9AEB-235A7C3C5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536" y="336664"/>
            <a:ext cx="1489797" cy="783843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5">
                <a:lumMod val="7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1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d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3120984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DA20BC4-65C6-4146-8D68-800F7274D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2AB12-8D2C-E349-900B-0D9DC0D81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1111" r="43380"/>
          <a:stretch/>
        </p:blipFill>
        <p:spPr>
          <a:xfrm>
            <a:off x="0" y="0"/>
            <a:ext cx="3120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d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3120984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DA20BC4-65C6-4146-8D68-800F7274D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2AB12-8D2C-E349-900B-0D9DC0D81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111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40FAD7-4555-B94E-B868-5363A3986DD6}"/>
              </a:ext>
            </a:extLst>
          </p:cNvPr>
          <p:cNvSpPr/>
          <p:nvPr/>
        </p:nvSpPr>
        <p:spPr>
          <a:xfrm>
            <a:off x="2" y="-5857"/>
            <a:ext cx="12191999" cy="217841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4B124E-0FD3-1F40-B683-801C1DFACFA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C1F07A-5583-E94A-A5C9-A5C0DB609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6311" b="22072"/>
          <a:stretch/>
        </p:blipFill>
        <p:spPr>
          <a:xfrm>
            <a:off x="28099" y="-5857"/>
            <a:ext cx="3535423" cy="21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reaker P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8F0C77A-4787-2642-9AB1-B8A40CD71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A4435-3BA7-FC44-9329-08F68FF9D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reaker 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C8C5D3-DE8C-1248-91B4-C07EE06D1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DAD53B-6D53-0148-9802-31188441D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reaker Pag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DAD53B-6D53-0148-9802-31188441D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53885-BEB5-DF4E-B82B-30DFE45F2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111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48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68503"/>
            <a:ext cx="10668000" cy="3657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C3643A-5632-DE4A-9709-53D0590C1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1EFD5A-171C-E74A-B76F-294AFE417A14}"/>
              </a:ext>
            </a:extLst>
          </p:cNvPr>
          <p:cNvSpPr/>
          <p:nvPr userDrawn="1"/>
        </p:nvSpPr>
        <p:spPr>
          <a:xfrm>
            <a:off x="2" y="-5857"/>
            <a:ext cx="12191999" cy="159481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20F91-4708-1E41-9F59-879EE1D6B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-2914" t="14942" r="-4280" b="40214"/>
          <a:stretch/>
        </p:blipFill>
        <p:spPr>
          <a:xfrm>
            <a:off x="-114657" y="-5856"/>
            <a:ext cx="3812232" cy="15948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E71206F-7092-7F4F-BD22-7033FCFF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159" y="807921"/>
            <a:ext cx="10895659" cy="550863"/>
          </a:xfrm>
        </p:spPr>
        <p:txBody>
          <a:bodyPr>
            <a:noAutofit/>
          </a:bodyPr>
          <a:lstStyle>
            <a:lvl1pPr>
              <a:defRPr sz="4267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93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A6730EC-7B9D-C945-A256-0DC2A176B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0EC9FE-52AF-5F44-B4A8-EE3B39094086}"/>
              </a:ext>
            </a:extLst>
          </p:cNvPr>
          <p:cNvSpPr/>
          <p:nvPr userDrawn="1"/>
        </p:nvSpPr>
        <p:spPr>
          <a:xfrm>
            <a:off x="2" y="-5857"/>
            <a:ext cx="12191999" cy="159481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132480-F325-4A41-987B-83FB117DE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-2914" t="14942" r="-4280" b="40214"/>
          <a:stretch/>
        </p:blipFill>
        <p:spPr>
          <a:xfrm>
            <a:off x="-114657" y="-5856"/>
            <a:ext cx="3812232" cy="159481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1DD238-9B77-8B45-9DA1-B07952F8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159" y="807921"/>
            <a:ext cx="10895659" cy="550863"/>
          </a:xfrm>
        </p:spPr>
        <p:txBody>
          <a:bodyPr>
            <a:noAutofit/>
          </a:bodyPr>
          <a:lstStyle>
            <a:lvl1pPr>
              <a:defRPr sz="4267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9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6F31C0E-BEDA-A945-BF67-8537E301CF74}"/>
              </a:ext>
            </a:extLst>
          </p:cNvPr>
          <p:cNvSpPr/>
          <p:nvPr userDrawn="1"/>
        </p:nvSpPr>
        <p:spPr>
          <a:xfrm>
            <a:off x="2" y="-5857"/>
            <a:ext cx="12191999" cy="21784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6A5670-9EC1-6343-BF67-9126E39A0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14888" b="23739"/>
          <a:stretch/>
        </p:blipFill>
        <p:spPr>
          <a:xfrm>
            <a:off x="14051" y="-9166"/>
            <a:ext cx="3549471" cy="2178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89551" y="1301165"/>
            <a:ext cx="9100749" cy="550863"/>
          </a:xfrm>
        </p:spPr>
        <p:txBody>
          <a:bodyPr lIns="0" tIns="0" rIns="0" bIns="0">
            <a:noAutofit/>
          </a:bodyPr>
          <a:lstStyle>
            <a:lvl1pPr>
              <a:defRPr sz="4267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4B124E-0FD3-1F40-B683-801C1DFACFA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30F279-F19E-7643-B6AD-8EB19456DD5B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487941" y="2792186"/>
            <a:ext cx="2239825" cy="22398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76200" dir="78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2DC19BE6-83C5-6B47-A4F5-ED28AAB8978D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934366" y="3296307"/>
            <a:ext cx="6655935" cy="151113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6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2133" i="1"/>
            </a:lvl2pPr>
            <a:lvl3pPr marL="0" indent="0" algn="l">
              <a:spcBef>
                <a:spcPts val="400"/>
              </a:spcBef>
              <a:buNone/>
              <a:defRPr sz="2133"/>
            </a:lvl3pPr>
            <a:lvl4pPr marL="385753" indent="-128585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CA0AC2-95A8-6D44-8BBB-2843D177C5E4}"/>
              </a:ext>
            </a:extLst>
          </p:cNvPr>
          <p:cNvSpPr/>
          <p:nvPr userDrawn="1"/>
        </p:nvSpPr>
        <p:spPr>
          <a:xfrm>
            <a:off x="1010959" y="678230"/>
            <a:ext cx="9968821" cy="525295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6F31C0E-BEDA-A945-BF67-8537E301CF74}"/>
              </a:ext>
            </a:extLst>
          </p:cNvPr>
          <p:cNvSpPr/>
          <p:nvPr userDrawn="1"/>
        </p:nvSpPr>
        <p:spPr>
          <a:xfrm>
            <a:off x="2" y="-5857"/>
            <a:ext cx="12191999" cy="21784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6A5670-9EC1-6343-BF67-9126E39A0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14888" b="23739"/>
          <a:stretch/>
        </p:blipFill>
        <p:spPr>
          <a:xfrm>
            <a:off x="14051" y="-9166"/>
            <a:ext cx="3549471" cy="2178417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4B124E-0FD3-1F40-B683-801C1DFACFA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40FAD7-4555-B94E-B868-5363A3986DD6}"/>
              </a:ext>
            </a:extLst>
          </p:cNvPr>
          <p:cNvSpPr/>
          <p:nvPr/>
        </p:nvSpPr>
        <p:spPr>
          <a:xfrm>
            <a:off x="2" y="-5857"/>
            <a:ext cx="12191999" cy="159481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Open San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4B124E-0FD3-1F40-B683-801C1DFACFA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A8810-8746-B547-B942-E21595C1A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-2914" t="14942" r="-4280" b="40214"/>
          <a:stretch/>
        </p:blipFill>
        <p:spPr>
          <a:xfrm>
            <a:off x="-114657" y="-5856"/>
            <a:ext cx="3812232" cy="15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oll Ques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3120984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C8C5D3-DE8C-1248-91B4-C07EE06D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2217" r="42408"/>
          <a:stretch/>
        </p:blipFill>
        <p:spPr>
          <a:xfrm>
            <a:off x="9237" y="0"/>
            <a:ext cx="3111747" cy="6858000"/>
          </a:xfrm>
          <a:prstGeom prst="rect">
            <a:avLst/>
          </a:prstGeom>
          <a:effectLst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3A53A42-F4D8-3A49-90D4-4500E9655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reaker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179012-3A3D-AC49-9378-56C706B354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b="0" i="0" dirty="0">
              <a:latin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7A836A5-06DD-CB47-8117-E2DD2544A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" y="6356352"/>
            <a:ext cx="719499" cy="365125"/>
          </a:xfrm>
          <a:prstGeom prst="rect">
            <a:avLst/>
          </a:prstGeom>
        </p:spPr>
        <p:txBody>
          <a:bodyPr/>
          <a:lstStyle>
            <a:lvl1pPr algn="l">
              <a:defRPr sz="133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72C76B-FA32-574B-B651-7ED5D604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76A4C-F64A-284D-A55D-689C51A87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-2914" t="7786" r="-4280" b="3574"/>
          <a:stretch/>
        </p:blipFill>
        <p:spPr>
          <a:xfrm>
            <a:off x="1294459" y="-1"/>
            <a:ext cx="829357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564" y="239362"/>
            <a:ext cx="10895659" cy="550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52401" y="6627415"/>
            <a:ext cx="44750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CECP: Business</a:t>
            </a:r>
            <a:r>
              <a:rPr lang="en-US" sz="1067" baseline="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Impact Measurement </a:t>
            </a:r>
            <a:endParaRPr lang="en-US" sz="1067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9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189" rtl="0" eaLnBrk="1" latinLnBrk="0" hangingPunct="1">
        <a:spcBef>
          <a:spcPct val="0"/>
        </a:spcBef>
        <a:buNone/>
        <a:defRPr sz="2800" b="1" i="0" kern="1200" cap="all">
          <a:solidFill>
            <a:srgbClr val="8C8C95"/>
          </a:solidFill>
          <a:latin typeface="Open Sans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09A6D-CE01-40E0-8DAB-59B104B07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97" y="0"/>
            <a:ext cx="967720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F847A1-9AE4-474A-B86E-8965F9EF5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272C76B-FA32-574B-B651-7ED5D604AA6A}" type="slidenum">
              <a:rPr lang="en-US">
                <a:solidFill>
                  <a:srgbClr val="FFFFFF"/>
                </a:solidFill>
              </a:rPr>
              <a:pPr defTabSz="914377"/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816CD-C4BA-4B2D-BE30-F674D6CCB4F7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3330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696478-35A3-4047-A53A-997B64CB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7" y="617826"/>
            <a:ext cx="11765693" cy="550863"/>
          </a:xfrm>
        </p:spPr>
        <p:txBody>
          <a:bodyPr/>
          <a:lstStyle/>
          <a:p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Numbers Need Narrative:</a:t>
            </a:r>
            <a:b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</a:br>
            <a:r>
              <a:rPr lang="en-US" sz="3733" b="1" cap="all" dirty="0" err="1">
                <a:latin typeface="Open Sans" panose="020B0604020202020204"/>
                <a:cs typeface="Arial" panose="020B0604020202020204" pitchFamily="34" charset="0"/>
              </a:rPr>
              <a:t>Jpmorgan</a:t>
            </a:r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 chase &amp; Detroit commitment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C4698F-78A9-4A2D-A715-B78A0CADCB36}"/>
              </a:ext>
            </a:extLst>
          </p:cNvPr>
          <p:cNvSpPr/>
          <p:nvPr/>
        </p:nvSpPr>
        <p:spPr>
          <a:xfrm>
            <a:off x="335073" y="1796975"/>
            <a:ext cx="115824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en-US" dirty="0">
                <a:solidFill>
                  <a:srgbClr val="000000"/>
                </a:solidFill>
                <a:latin typeface="Calibri"/>
              </a:rPr>
              <a:t>"</a:t>
            </a:r>
            <a:r>
              <a:rPr lang="en-US" b="1" i="1" dirty="0">
                <a:solidFill>
                  <a:srgbClr val="000000"/>
                </a:solidFill>
                <a:latin typeface="Calibri"/>
              </a:rPr>
              <a:t>JPMorgan Chase stepped up to support Detroit at a critical time in our history…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”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defTabSz="914377"/>
            <a:endParaRPr lang="en-US" b="1" dirty="0">
              <a:solidFill>
                <a:srgbClr val="000000"/>
              </a:solidFill>
              <a:latin typeface="Calibri"/>
            </a:endParaRPr>
          </a:p>
          <a:p>
            <a:pPr algn="r" defTabSz="914377"/>
            <a:r>
              <a:rPr lang="en-US" b="1" dirty="0">
                <a:solidFill>
                  <a:srgbClr val="000000"/>
                </a:solidFill>
                <a:latin typeface="Calibri"/>
              </a:rPr>
              <a:t>- Detroit Mayor Mike Duggan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3F57D-7171-4FA2-AA45-3A8FD402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935" y="2943322"/>
            <a:ext cx="5346252" cy="3666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92DA0-819D-4876-8008-BD35E0CBE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274"/>
          <a:stretch/>
        </p:blipFill>
        <p:spPr>
          <a:xfrm>
            <a:off x="1288646" y="2943322"/>
            <a:ext cx="4203423" cy="1722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49E7F1-0CAA-4B21-861C-3C379B120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26"/>
          <a:stretch/>
        </p:blipFill>
        <p:spPr>
          <a:xfrm>
            <a:off x="335074" y="4857756"/>
            <a:ext cx="6238705" cy="1548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A1A71-5C0D-4DCF-8341-CF40F2681E34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40219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7DAFC63-4948-3441-B910-1477CAC96876}"/>
              </a:ext>
            </a:extLst>
          </p:cNvPr>
          <p:cNvSpPr/>
          <p:nvPr/>
        </p:nvSpPr>
        <p:spPr>
          <a:xfrm rot="5400000">
            <a:off x="-2211551" y="2203392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D7B77-1957-FA4E-8DDC-7465A41AD4F6}"/>
              </a:ext>
            </a:extLst>
          </p:cNvPr>
          <p:cNvSpPr/>
          <p:nvPr/>
        </p:nvSpPr>
        <p:spPr>
          <a:xfrm rot="5400000">
            <a:off x="225685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D8B10-BF2B-3642-9DBE-977C8F76637A}"/>
              </a:ext>
            </a:extLst>
          </p:cNvPr>
          <p:cNvSpPr/>
          <p:nvPr/>
        </p:nvSpPr>
        <p:spPr>
          <a:xfrm rot="5400000">
            <a:off x="2680421" y="2203392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E461AF-9E3F-C640-856A-8E2FBA7169B0}"/>
              </a:ext>
            </a:extLst>
          </p:cNvPr>
          <p:cNvSpPr/>
          <p:nvPr/>
        </p:nvSpPr>
        <p:spPr>
          <a:xfrm rot="5400000">
            <a:off x="5084433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E2AC-5926-6049-B843-B450EDF9AF00}"/>
              </a:ext>
            </a:extLst>
          </p:cNvPr>
          <p:cNvSpPr/>
          <p:nvPr/>
        </p:nvSpPr>
        <p:spPr>
          <a:xfrm rot="5400000">
            <a:off x="7532975" y="2198974"/>
            <a:ext cx="6858000" cy="246004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18237E-83C8-C24D-8A6D-F63F2048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lum bright="-11000" contrast="15000"/>
          </a:blip>
          <a:stretch>
            <a:fillRect/>
          </a:stretch>
        </p:blipFill>
        <p:spPr>
          <a:xfrm>
            <a:off x="417759" y="1498601"/>
            <a:ext cx="1601124" cy="1601124"/>
          </a:xfrm>
          <a:prstGeom prst="rect">
            <a:avLst/>
          </a:prstGeom>
          <a:effectLst>
            <a:outerShdw dist="50800" dir="13260000" algn="ctr" rotWithShape="0">
              <a:schemeClr val="bg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6FD91E-6305-D341-BCAB-64199DB9A3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11000"/>
          </a:blip>
          <a:stretch>
            <a:fillRect/>
          </a:stretch>
        </p:blipFill>
        <p:spPr>
          <a:xfrm>
            <a:off x="2854123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31A27-3073-7946-AD07-DBA245820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43218" y="1478073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F0B6D4-BCB1-5B47-96FA-646F743AE86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692344" y="1478072"/>
            <a:ext cx="1642179" cy="1642179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1D507-DFA0-C541-BE8C-8F4F70ED248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17311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41C64-3023-444B-9221-70FA47AED091}"/>
              </a:ext>
            </a:extLst>
          </p:cNvPr>
          <p:cNvSpPr/>
          <p:nvPr/>
        </p:nvSpPr>
        <p:spPr>
          <a:xfrm rot="5400000">
            <a:off x="7532975" y="2198974"/>
            <a:ext cx="6858000" cy="2460049"/>
          </a:xfrm>
          <a:prstGeom prst="rect">
            <a:avLst/>
          </a:prstGeom>
          <a:gradFill>
            <a:gsLst>
              <a:gs pos="0">
                <a:srgbClr val="63B4BC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55E04-BEC6-824E-B8E6-076089370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311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4384B0-8F50-4844-8634-7F6C6C17A767}"/>
              </a:ext>
            </a:extLst>
          </p:cNvPr>
          <p:cNvSpPr/>
          <p:nvPr/>
        </p:nvSpPr>
        <p:spPr>
          <a:xfrm>
            <a:off x="10073850" y="3236677"/>
            <a:ext cx="1932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&amp; User</a:t>
            </a:r>
          </a:p>
          <a:p>
            <a:pPr algn="ctr"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Metrics have a user and use in mind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D511B-C0AE-42AA-8EE6-985A6BE83457}"/>
              </a:ext>
            </a:extLst>
          </p:cNvPr>
          <p:cNvSpPr txBox="1"/>
          <p:nvPr/>
        </p:nvSpPr>
        <p:spPr>
          <a:xfrm>
            <a:off x="9789766" y="4678006"/>
            <a:ext cx="2344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Articulate specifically who will review the data.</a:t>
            </a:r>
          </a:p>
          <a:p>
            <a:pPr defTabSz="914377"/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Articulate specifically what they are doing with the data.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6AF55F-CAA0-4267-8838-DE3DB48F410F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15973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354E49-CE9B-490D-84A7-A6D28B64D96B}"/>
              </a:ext>
            </a:extLst>
          </p:cNvPr>
          <p:cNvCxnSpPr>
            <a:cxnSpLocks/>
          </p:cNvCxnSpPr>
          <p:nvPr/>
        </p:nvCxnSpPr>
        <p:spPr>
          <a:xfrm flipV="1">
            <a:off x="3669909" y="2794985"/>
            <a:ext cx="1600976" cy="1121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290161-5AF5-449D-9E80-2CB990A95F24}"/>
              </a:ext>
            </a:extLst>
          </p:cNvPr>
          <p:cNvCxnSpPr>
            <a:cxnSpLocks/>
          </p:cNvCxnSpPr>
          <p:nvPr/>
        </p:nvCxnSpPr>
        <p:spPr>
          <a:xfrm flipV="1">
            <a:off x="3583703" y="4580090"/>
            <a:ext cx="1687183" cy="630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32696478-35A3-4047-A53A-997B64CB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7" y="617826"/>
            <a:ext cx="11765693" cy="550863"/>
          </a:xfrm>
        </p:spPr>
        <p:txBody>
          <a:bodyPr/>
          <a:lstStyle/>
          <a:p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SDG Example: Differing ‘user’ &amp; ‘</a:t>
            </a:r>
            <a:r>
              <a:rPr lang="en-US" sz="3733" b="1" cap="all" dirty="0" err="1">
                <a:latin typeface="Open Sans" panose="020B0604020202020204"/>
                <a:cs typeface="Arial" panose="020B0604020202020204" pitchFamily="34" charset="0"/>
              </a:rPr>
              <a:t>usE</a:t>
            </a:r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’</a:t>
            </a:r>
            <a:endParaRPr lang="en-US" sz="3733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1C8612C-F49A-46D7-BEBC-5C92F08C5AED}"/>
              </a:ext>
            </a:extLst>
          </p:cNvPr>
          <p:cNvSpPr/>
          <p:nvPr/>
        </p:nvSpPr>
        <p:spPr>
          <a:xfrm>
            <a:off x="579593" y="3518825"/>
            <a:ext cx="3780752" cy="21305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5A581-B9F4-49F3-8B2A-7F79135A7CB8}"/>
              </a:ext>
            </a:extLst>
          </p:cNvPr>
          <p:cNvSpPr txBox="1"/>
          <p:nvPr/>
        </p:nvSpPr>
        <p:spPr>
          <a:xfrm>
            <a:off x="1032892" y="3823757"/>
            <a:ext cx="287415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i="1" dirty="0">
                <a:solidFill>
                  <a:srgbClr val="000000"/>
                </a:solidFill>
                <a:latin typeface="Calibri"/>
              </a:rPr>
              <a:t>Pfizer’s Company-Reported KPI:</a:t>
            </a:r>
          </a:p>
          <a:p>
            <a:pPr algn="ctr" defTabSz="914377"/>
            <a:endParaRPr lang="en-US" sz="667" b="1" dirty="0">
              <a:solidFill>
                <a:srgbClr val="000000"/>
              </a:solidFill>
              <a:latin typeface="Calibri"/>
            </a:endParaRPr>
          </a:p>
          <a:p>
            <a:pPr algn="ctr" defTabSz="914377"/>
            <a:r>
              <a:rPr lang="en-US" sz="1867" b="1" dirty="0">
                <a:solidFill>
                  <a:srgbClr val="000000"/>
                </a:solidFill>
                <a:latin typeface="Calibri"/>
              </a:rPr>
              <a:t># of newborn immunizations provided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10CD67-B168-4204-9411-BC9A9D7F2478}"/>
              </a:ext>
            </a:extLst>
          </p:cNvPr>
          <p:cNvSpPr txBox="1"/>
          <p:nvPr/>
        </p:nvSpPr>
        <p:spPr>
          <a:xfrm>
            <a:off x="5270885" y="4275157"/>
            <a:ext cx="6834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u="sng" dirty="0">
                <a:solidFill>
                  <a:srgbClr val="000000"/>
                </a:solidFill>
                <a:latin typeface="Calibri"/>
              </a:rPr>
              <a:t>USER: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Pfizer’s CSR Head</a:t>
            </a: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Calibri"/>
              </a:rPr>
              <a:t>USE: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Articulate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to leadership and customers the company’s progress towards improving the issue of Gender Equality through providing low-income families with access to quality healthcare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Increase partnerships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with organizations aimed at improving Gender Equality and increasing initiatives around women empowerment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Track data YoY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to include updates in their Sustainability report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Assess distribution strategy and budget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resources to maximize impact by increasing newborn immunizations across other communities in need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7253B0-3FF1-42EB-A7B8-58D465FAF814}"/>
              </a:ext>
            </a:extLst>
          </p:cNvPr>
          <p:cNvSpPr/>
          <p:nvPr/>
        </p:nvSpPr>
        <p:spPr>
          <a:xfrm>
            <a:off x="5270883" y="2184549"/>
            <a:ext cx="61397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1600" u="sng" dirty="0">
                <a:solidFill>
                  <a:srgbClr val="000000"/>
                </a:solidFill>
                <a:latin typeface="Calibri"/>
              </a:rPr>
              <a:t>User: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Impact Investors</a:t>
            </a: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Calibri"/>
              </a:rPr>
              <a:t>USE: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To assess corporate performance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against SDG #5: Gender Equality and its alignment with their impact objectives, as well as other companies in their SDG-oriented portfolio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To better understand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the scale of the Pfizer’s resource and capital investment in this issue and potential impacts it can have on the company’s bottom line, long term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0CC0BB-4392-45A9-9F5B-A894B829EB89}"/>
              </a:ext>
            </a:extLst>
          </p:cNvPr>
          <p:cNvSpPr/>
          <p:nvPr/>
        </p:nvSpPr>
        <p:spPr>
          <a:xfrm>
            <a:off x="426306" y="1602046"/>
            <a:ext cx="1153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spcAft>
                <a:spcPts val="1067"/>
              </a:spcAft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contrast the use of SDG-relevant data by Impact Investors with how a CSR head would use the same data toward their company’s trajectory:</a:t>
            </a:r>
          </a:p>
        </p:txBody>
      </p:sp>
      <p:pic>
        <p:nvPicPr>
          <p:cNvPr id="1026" name="Picture 2" descr="Image result for pfizer">
            <a:extLst>
              <a:ext uri="{FF2B5EF4-FFF2-40B4-BE49-F238E27FC236}">
                <a16:creationId xmlns:a16="http://schemas.microsoft.com/office/drawing/2014/main" id="{7FF3C027-371A-4C11-828F-433B5A69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69" y="2495157"/>
            <a:ext cx="15494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781034-6153-4855-8DEA-0CAFB00FFAFD}"/>
              </a:ext>
            </a:extLst>
          </p:cNvPr>
          <p:cNvCxnSpPr>
            <a:cxnSpLocks/>
          </p:cNvCxnSpPr>
          <p:nvPr/>
        </p:nvCxnSpPr>
        <p:spPr>
          <a:xfrm>
            <a:off x="5042637" y="4238213"/>
            <a:ext cx="7063155" cy="0"/>
          </a:xfrm>
          <a:prstGeom prst="straightConnector1">
            <a:avLst/>
          </a:prstGeom>
          <a:ln>
            <a:solidFill>
              <a:srgbClr val="0085B7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09A6D-CE01-40E0-8DAB-59B104B07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97" y="0"/>
            <a:ext cx="967720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F847A1-9AE4-474A-B86E-8965F9EF5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272C76B-FA32-574B-B651-7ED5D604AA6A}" type="slidenum">
              <a:rPr lang="en-US">
                <a:solidFill>
                  <a:srgbClr val="FFFFFF"/>
                </a:solidFill>
              </a:rPr>
              <a:pPr defTabSz="914377"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816CD-C4BA-4B2D-BE30-F674D6CCB4F7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17844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352C06-7E4A-4D86-A74F-C172634F4CB4}"/>
              </a:ext>
            </a:extLst>
          </p:cNvPr>
          <p:cNvSpPr/>
          <p:nvPr/>
        </p:nvSpPr>
        <p:spPr>
          <a:xfrm>
            <a:off x="6604836" y="2514982"/>
            <a:ext cx="4780089" cy="3930297"/>
          </a:xfrm>
          <a:prstGeom prst="roundRect">
            <a:avLst/>
          </a:prstGeom>
          <a:solidFill>
            <a:srgbClr val="0082B4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>
              <a:spcAft>
                <a:spcPts val="1600"/>
              </a:spcAft>
            </a:pPr>
            <a:endParaRPr lang="en-US" sz="17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B6503A3-41D9-4970-A90B-FCC8A03E22B8}"/>
              </a:ext>
            </a:extLst>
          </p:cNvPr>
          <p:cNvSpPr/>
          <p:nvPr/>
        </p:nvSpPr>
        <p:spPr>
          <a:xfrm>
            <a:off x="1042463" y="2514982"/>
            <a:ext cx="4544704" cy="3930297"/>
          </a:xfrm>
          <a:prstGeom prst="roundRect">
            <a:avLst/>
          </a:prstGeom>
          <a:solidFill>
            <a:srgbClr val="0082B4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>
              <a:spcAft>
                <a:spcPts val="1600"/>
              </a:spcAft>
            </a:pPr>
            <a:r>
              <a:rPr lang="en-US" sz="17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EA8391-0571-8C4C-9954-F88A18D9C54B}"/>
              </a:ext>
            </a:extLst>
          </p:cNvPr>
          <p:cNvGrpSpPr/>
          <p:nvPr/>
        </p:nvGrpSpPr>
        <p:grpSpPr>
          <a:xfrm>
            <a:off x="1259670" y="2894593"/>
            <a:ext cx="3658097" cy="925260"/>
            <a:chOff x="6064269" y="1352550"/>
            <a:chExt cx="2743573" cy="6939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95600A-AAD4-9348-A2E3-63DD96772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4269" y="1352550"/>
              <a:ext cx="693945" cy="69394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564D23-29BD-0F43-B310-6E5493C81CCF}"/>
                </a:ext>
              </a:extLst>
            </p:cNvPr>
            <p:cNvSpPr/>
            <p:nvPr/>
          </p:nvSpPr>
          <p:spPr>
            <a:xfrm>
              <a:off x="6769038" y="1386414"/>
              <a:ext cx="2038804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sz="16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Strategy Steers</a:t>
              </a:r>
            </a:p>
            <a:p>
              <a:pPr defTabSz="914377"/>
              <a:r>
                <a:rPr lang="en-US" sz="16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Metrics manage progress on the strategic plan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53F9C9-BE8B-1C43-A5EC-2DEC292A880B}"/>
              </a:ext>
            </a:extLst>
          </p:cNvPr>
          <p:cNvGrpSpPr/>
          <p:nvPr/>
        </p:nvGrpSpPr>
        <p:grpSpPr>
          <a:xfrm>
            <a:off x="6830617" y="2916058"/>
            <a:ext cx="4399833" cy="882332"/>
            <a:chOff x="6131180" y="2500613"/>
            <a:chExt cx="3399771" cy="6617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D87EBA-135D-6A4D-820E-F435A509B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1180" y="2500613"/>
              <a:ext cx="661749" cy="6617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6D3F4C-60B3-E248-AA7B-AA3A62562B87}"/>
                </a:ext>
              </a:extLst>
            </p:cNvPr>
            <p:cNvSpPr txBox="1"/>
            <p:nvPr/>
          </p:nvSpPr>
          <p:spPr>
            <a:xfrm>
              <a:off x="6790262" y="2512205"/>
              <a:ext cx="274068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6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Collect-Compare-Evaluate-Share</a:t>
              </a:r>
            </a:p>
            <a:p>
              <a:pPr defTabSz="914377"/>
              <a:r>
                <a:rPr lang="en-US" sz="16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Measurement updates require an operational plan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366D1A-B7CC-49D0-8541-D873B7377685}"/>
              </a:ext>
            </a:extLst>
          </p:cNvPr>
          <p:cNvSpPr txBox="1"/>
          <p:nvPr/>
        </p:nvSpPr>
        <p:spPr>
          <a:xfrm>
            <a:off x="1259669" y="4054662"/>
            <a:ext cx="4046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at a measurement disadvantage trying to measure something you didn’t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a strategy to achieve.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discussions of metrics and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KPIs to inform updates 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your strategic plan.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794ED-464A-46D6-BDA2-AEA0A68B3F6E}"/>
              </a:ext>
            </a:extLst>
          </p:cNvPr>
          <p:cNvSpPr txBox="1"/>
          <p:nvPr/>
        </p:nvSpPr>
        <p:spPr>
          <a:xfrm>
            <a:off x="6958748" y="4054662"/>
            <a:ext cx="4271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through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would be required to achieve 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of these four phases before pursuing a new metric.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four phases refer primarily to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measurement, not evaluation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FB984042-4987-44A1-9EFF-1072B038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705535"/>
            <a:ext cx="10896600" cy="550333"/>
          </a:xfrm>
        </p:spPr>
        <p:txBody>
          <a:bodyPr/>
          <a:lstStyle/>
          <a:p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Measuring to Manage: </a:t>
            </a:r>
            <a:b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</a:br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CECP Fundamentals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22D63-7664-4E25-847E-2B09B45F76E9}"/>
              </a:ext>
            </a:extLst>
          </p:cNvPr>
          <p:cNvSpPr txBox="1"/>
          <p:nvPr/>
        </p:nvSpPr>
        <p:spPr>
          <a:xfrm>
            <a:off x="320824" y="1633788"/>
            <a:ext cx="1159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Whether corporate social investment teams are using a scorecard, dashboard, KPI tracker, or just getting started, the fundamentals can help guide choices about metrics and data.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412085-4010-4936-8D07-77DBD0449F10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30930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  <p:bldP spid="68" grpId="0"/>
          <p:bldP spid="69" grpId="0"/>
          <p:bldP spid="7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7DAFC63-4948-3441-B910-1477CAC96876}"/>
              </a:ext>
            </a:extLst>
          </p:cNvPr>
          <p:cNvSpPr/>
          <p:nvPr/>
        </p:nvSpPr>
        <p:spPr>
          <a:xfrm rot="5400000">
            <a:off x="-2211551" y="2203392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D7B77-1957-FA4E-8DDC-7465A41AD4F6}"/>
              </a:ext>
            </a:extLst>
          </p:cNvPr>
          <p:cNvSpPr/>
          <p:nvPr/>
        </p:nvSpPr>
        <p:spPr>
          <a:xfrm rot="5400000">
            <a:off x="225685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D8B10-BF2B-3642-9DBE-977C8F76637A}"/>
              </a:ext>
            </a:extLst>
          </p:cNvPr>
          <p:cNvSpPr/>
          <p:nvPr/>
        </p:nvSpPr>
        <p:spPr>
          <a:xfrm rot="5400000">
            <a:off x="2647200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E461AF-9E3F-C640-856A-8E2FBA7169B0}"/>
              </a:ext>
            </a:extLst>
          </p:cNvPr>
          <p:cNvSpPr/>
          <p:nvPr/>
        </p:nvSpPr>
        <p:spPr>
          <a:xfrm rot="5400000">
            <a:off x="5084433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E2AC-5926-6049-B843-B450EDF9AF00}"/>
              </a:ext>
            </a:extLst>
          </p:cNvPr>
          <p:cNvSpPr/>
          <p:nvPr/>
        </p:nvSpPr>
        <p:spPr>
          <a:xfrm rot="5400000">
            <a:off x="7532975" y="2198974"/>
            <a:ext cx="6858000" cy="246004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18237E-83C8-C24D-8A6D-F63F2048049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lum bright="-11000" contrast="15000"/>
          </a:blip>
          <a:stretch>
            <a:fillRect/>
          </a:stretch>
        </p:blipFill>
        <p:spPr>
          <a:xfrm>
            <a:off x="417759" y="1498601"/>
            <a:ext cx="1601124" cy="1601124"/>
          </a:xfrm>
          <a:prstGeom prst="rect">
            <a:avLst/>
          </a:prstGeom>
          <a:effectLst>
            <a:outerShdw dist="50800" dir="13260000" algn="ctr" rotWithShape="0">
              <a:schemeClr val="bg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6FD91E-6305-D341-BCAB-64199DB9A3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11000"/>
          </a:blip>
          <a:stretch>
            <a:fillRect/>
          </a:stretch>
        </p:blipFill>
        <p:spPr>
          <a:xfrm>
            <a:off x="2854123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31A27-3073-7946-AD07-DBA245820D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563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F0B6D4-BCB1-5B47-96FA-646F743AE86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7692344" y="1478072"/>
            <a:ext cx="1642179" cy="1642179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1D507-DFA0-C541-BE8C-8F4F70ED248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017311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A3AA14-04CC-C540-AA7B-956E433D87E7}"/>
              </a:ext>
            </a:extLst>
          </p:cNvPr>
          <p:cNvSpPr/>
          <p:nvPr/>
        </p:nvSpPr>
        <p:spPr>
          <a:xfrm rot="5400000">
            <a:off x="-2211551" y="2203392"/>
            <a:ext cx="6858000" cy="245121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4C3AA3-E33E-E641-884C-0F00B4AE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59" y="1498601"/>
            <a:ext cx="1601124" cy="1601124"/>
          </a:xfrm>
          <a:prstGeom prst="rect">
            <a:avLst/>
          </a:prstGeom>
          <a:effectLst>
            <a:outerShdw dist="50800" dir="13260000" algn="ctr" rotWithShape="0">
              <a:schemeClr val="bg1"/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30873ED-3C81-4C4E-8153-6AD6462F72EA}"/>
              </a:ext>
            </a:extLst>
          </p:cNvPr>
          <p:cNvSpPr/>
          <p:nvPr/>
        </p:nvSpPr>
        <p:spPr>
          <a:xfrm>
            <a:off x="276077" y="3236678"/>
            <a:ext cx="1932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Vital Few</a:t>
            </a:r>
          </a:p>
          <a:p>
            <a:pPr algn="ctr"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most critical, agreed-upon metrics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876C9-E345-4304-8262-7DAD7BA23B05}"/>
              </a:ext>
            </a:extLst>
          </p:cNvPr>
          <p:cNvSpPr txBox="1"/>
          <p:nvPr/>
        </p:nvSpPr>
        <p:spPr>
          <a:xfrm>
            <a:off x="68935" y="4344674"/>
            <a:ext cx="229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Years of data collection but low usage are a signal to define Vital Few. </a:t>
            </a:r>
          </a:p>
          <a:p>
            <a:pPr defTabSz="914377"/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Mixing operational and strategic metrics can lengthen lists of metrics.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94D7DD-BE76-4F7E-BFE4-B12BB737EC98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12983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E0D9CD3A-18C0-4C58-BCF5-DE3066149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-85" r="18882" b="89182"/>
          <a:stretch/>
        </p:blipFill>
        <p:spPr bwMode="auto">
          <a:xfrm>
            <a:off x="3394347" y="271028"/>
            <a:ext cx="5403307" cy="5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DCC8BC6E-42F7-4FD9-8EB1-B0DD4FE9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401" y="0"/>
            <a:ext cx="1310403" cy="13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C18D3-1E5F-4D3C-A135-333884BD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347" y="801354"/>
            <a:ext cx="7429055" cy="59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7DAFC63-4948-3441-B910-1477CAC96876}"/>
              </a:ext>
            </a:extLst>
          </p:cNvPr>
          <p:cNvSpPr/>
          <p:nvPr/>
        </p:nvSpPr>
        <p:spPr>
          <a:xfrm rot="5400000">
            <a:off x="-2211551" y="2203392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D7B77-1957-FA4E-8DDC-7465A41AD4F6}"/>
              </a:ext>
            </a:extLst>
          </p:cNvPr>
          <p:cNvSpPr/>
          <p:nvPr/>
        </p:nvSpPr>
        <p:spPr>
          <a:xfrm rot="5400000">
            <a:off x="225685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D8B10-BF2B-3642-9DBE-977C8F76637A}"/>
              </a:ext>
            </a:extLst>
          </p:cNvPr>
          <p:cNvSpPr/>
          <p:nvPr/>
        </p:nvSpPr>
        <p:spPr>
          <a:xfrm rot="5400000">
            <a:off x="2647200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E461AF-9E3F-C640-856A-8E2FBA7169B0}"/>
              </a:ext>
            </a:extLst>
          </p:cNvPr>
          <p:cNvSpPr/>
          <p:nvPr/>
        </p:nvSpPr>
        <p:spPr>
          <a:xfrm rot="5400000">
            <a:off x="5084433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E2AC-5926-6049-B843-B450EDF9AF00}"/>
              </a:ext>
            </a:extLst>
          </p:cNvPr>
          <p:cNvSpPr/>
          <p:nvPr/>
        </p:nvSpPr>
        <p:spPr>
          <a:xfrm rot="5400000">
            <a:off x="7532975" y="2198974"/>
            <a:ext cx="6858000" cy="246004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18237E-83C8-C24D-8A6D-F63F2048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lum bright="-11000" contrast="15000"/>
          </a:blip>
          <a:stretch>
            <a:fillRect/>
          </a:stretch>
        </p:blipFill>
        <p:spPr>
          <a:xfrm>
            <a:off x="417759" y="1498601"/>
            <a:ext cx="1601124" cy="1601124"/>
          </a:xfrm>
          <a:prstGeom prst="rect">
            <a:avLst/>
          </a:prstGeom>
          <a:effectLst>
            <a:outerShdw dist="50800" dir="13260000" algn="ctr" rotWithShape="0">
              <a:schemeClr val="bg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6FD91E-6305-D341-BCAB-64199DB9A3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11000"/>
          </a:blip>
          <a:stretch>
            <a:fillRect/>
          </a:stretch>
        </p:blipFill>
        <p:spPr>
          <a:xfrm>
            <a:off x="2854123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31A27-3073-7946-AD07-DBA245820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563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F0B6D4-BCB1-5B47-96FA-646F743AE86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692344" y="1478072"/>
            <a:ext cx="1642179" cy="1642179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1D507-DFA0-C541-BE8C-8F4F70ED248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17311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A580AD-E8D9-8345-B758-807A9329004D}"/>
              </a:ext>
            </a:extLst>
          </p:cNvPr>
          <p:cNvSpPr/>
          <p:nvPr/>
        </p:nvSpPr>
        <p:spPr>
          <a:xfrm rot="5400000">
            <a:off x="225685" y="2203391"/>
            <a:ext cx="6858000" cy="245121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217CA9-4DC0-064B-96B8-D4264006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23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DD7574-F621-A040-927F-64C10A338CF2}"/>
              </a:ext>
            </a:extLst>
          </p:cNvPr>
          <p:cNvSpPr/>
          <p:nvPr/>
        </p:nvSpPr>
        <p:spPr>
          <a:xfrm>
            <a:off x="2679137" y="3236678"/>
            <a:ext cx="1932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Visible Value</a:t>
            </a:r>
          </a:p>
          <a:p>
            <a:pPr algn="ctr"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just output, but also return and impact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B735B-D697-42C5-83B7-6073AD3506B0}"/>
              </a:ext>
            </a:extLst>
          </p:cNvPr>
          <p:cNvSpPr txBox="1"/>
          <p:nvPr/>
        </p:nvSpPr>
        <p:spPr>
          <a:xfrm>
            <a:off x="2490450" y="4344673"/>
            <a:ext cx="2344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dashboard or scorecard should have enough metrics which show results, not only output.</a:t>
            </a:r>
          </a:p>
          <a:p>
            <a:pPr defTabSz="914377"/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Re-orient leadership to focus on value created, not volume.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28E36-3068-4A49-B24A-A4F1A8146ED0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23935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8FC88-B4FE-41FA-AC9C-7C503320A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272C76B-FA32-574B-B651-7ED5D604AA6A}" type="slidenum">
              <a:rPr lang="en-US">
                <a:solidFill>
                  <a:srgbClr val="57565A"/>
                </a:solidFill>
                <a:latin typeface="Calibri"/>
              </a:rPr>
              <a:pPr defTabSz="914377"/>
              <a:t>6</a:t>
            </a:fld>
            <a:endParaRPr lang="en-US">
              <a:solidFill>
                <a:srgbClr val="57565A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50" y="6611412"/>
            <a:ext cx="5624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0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CECP company-reported dataset, companies authorized sharing their response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E1ECB68-0F29-44C6-9DFF-95E263BA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705535"/>
            <a:ext cx="10896600" cy="550333"/>
          </a:xfrm>
        </p:spPr>
        <p:txBody>
          <a:bodyPr/>
          <a:lstStyle/>
          <a:p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Success metric examples: </a:t>
            </a:r>
            <a:b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</a:br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financial literacy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D14AD-F3C6-438E-B17F-6EF048391DBD}"/>
              </a:ext>
            </a:extLst>
          </p:cNvPr>
          <p:cNvSpPr/>
          <p:nvPr/>
        </p:nvSpPr>
        <p:spPr>
          <a:xfrm>
            <a:off x="6849724" y="3045475"/>
            <a:ext cx="5191433" cy="33752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 of Students and Adults who participate in Financial Literacy programming presented or sponsored by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 outcomes agreed to with grantees for each program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Increases in the number of enterprises that provide new income generation and/or employment opportunities for low-income individuals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people served with financial literacy programs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Consumers financially included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increase the number of people able to make smart financial choices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partnerships to target policy changes to support increased savings and a more secure retirement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in low- to moderate-income families bettering their financial future</a:t>
            </a:r>
          </a:p>
          <a:p>
            <a:pPr marL="380990" indent="-380990" defTabSz="91437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by case basis on individual programs</a:t>
            </a: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E024B2-81C5-4685-B05A-8199F584EF7A}"/>
              </a:ext>
            </a:extLst>
          </p:cNvPr>
          <p:cNvSpPr/>
          <p:nvPr/>
        </p:nvSpPr>
        <p:spPr>
          <a:xfrm>
            <a:off x="420583" y="5376355"/>
            <a:ext cx="3790300" cy="1141637"/>
          </a:xfrm>
          <a:prstGeom prst="ellipse">
            <a:avLst/>
          </a:prstGeom>
          <a:solidFill>
            <a:srgbClr val="0085B7"/>
          </a:solidFill>
          <a:ln>
            <a:solidFill>
              <a:srgbClr val="0084B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6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436B96-687E-46BC-939A-FABA555B7AFB}"/>
              </a:ext>
            </a:extLst>
          </p:cNvPr>
          <p:cNvSpPr/>
          <p:nvPr/>
        </p:nvSpPr>
        <p:spPr>
          <a:xfrm>
            <a:off x="642257" y="5459217"/>
            <a:ext cx="3384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access to and availability and awareness of long-term savings, asset-protection and wealth building products for the underserved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A3CAA-A2AF-4B4A-9623-79BC2090605B}"/>
              </a:ext>
            </a:extLst>
          </p:cNvPr>
          <p:cNvGrpSpPr/>
          <p:nvPr/>
        </p:nvGrpSpPr>
        <p:grpSpPr>
          <a:xfrm>
            <a:off x="230525" y="2364506"/>
            <a:ext cx="5853156" cy="3666333"/>
            <a:chOff x="74186" y="1191957"/>
            <a:chExt cx="4664072" cy="325631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DBC315-912C-4D22-A3CB-AB1B7F0A967B}"/>
                </a:ext>
              </a:extLst>
            </p:cNvPr>
            <p:cNvSpPr/>
            <p:nvPr/>
          </p:nvSpPr>
          <p:spPr>
            <a:xfrm>
              <a:off x="462699" y="1191957"/>
              <a:ext cx="3020290" cy="1156569"/>
            </a:xfrm>
            <a:prstGeom prst="ellipse">
              <a:avLst/>
            </a:prstGeom>
            <a:solidFill>
              <a:srgbClr val="0085B7"/>
            </a:solidFill>
            <a:ln>
              <a:solidFill>
                <a:srgbClr val="0084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E28CDE-C4B3-48E4-B3C1-40034F360D45}"/>
                </a:ext>
              </a:extLst>
            </p:cNvPr>
            <p:cNvSpPr/>
            <p:nvPr/>
          </p:nvSpPr>
          <p:spPr>
            <a:xfrm>
              <a:off x="628954" y="1330012"/>
              <a:ext cx="2697017" cy="847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in the number of low-income individuals who adopt positive financial behaviors and accumulate and preserve financial assets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2ACAA71-7AA9-4F82-8ACB-8748A5CD7A6D}"/>
                </a:ext>
              </a:extLst>
            </p:cNvPr>
            <p:cNvSpPr/>
            <p:nvPr/>
          </p:nvSpPr>
          <p:spPr>
            <a:xfrm>
              <a:off x="728850" y="2574057"/>
              <a:ext cx="1820718" cy="1073996"/>
            </a:xfrm>
            <a:prstGeom prst="ellipse">
              <a:avLst/>
            </a:prstGeom>
            <a:solidFill>
              <a:srgbClr val="0085B7"/>
            </a:solidFill>
            <a:ln>
              <a:solidFill>
                <a:srgbClr val="0084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189B094-1667-43F3-9F27-5D80D3A8A820}"/>
                </a:ext>
              </a:extLst>
            </p:cNvPr>
            <p:cNvSpPr/>
            <p:nvPr/>
          </p:nvSpPr>
          <p:spPr>
            <a:xfrm>
              <a:off x="772501" y="2762872"/>
              <a:ext cx="1777067" cy="656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survivors who received financial empowerment services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F8B032C-F674-4576-8124-296842EDA815}"/>
                </a:ext>
              </a:extLst>
            </p:cNvPr>
            <p:cNvSpPr/>
            <p:nvPr/>
          </p:nvSpPr>
          <p:spPr>
            <a:xfrm>
              <a:off x="2834145" y="3143172"/>
              <a:ext cx="1820718" cy="1073996"/>
            </a:xfrm>
            <a:prstGeom prst="ellipse">
              <a:avLst/>
            </a:prstGeom>
            <a:solidFill>
              <a:srgbClr val="0085B7"/>
            </a:solidFill>
            <a:ln>
              <a:solidFill>
                <a:srgbClr val="0084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97841-C876-47D0-9716-76EEC6B80BBE}"/>
                </a:ext>
              </a:extLst>
            </p:cNvPr>
            <p:cNvSpPr/>
            <p:nvPr/>
          </p:nvSpPr>
          <p:spPr>
            <a:xfrm>
              <a:off x="2868208" y="3305767"/>
              <a:ext cx="1827419" cy="847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unbanked adults newly accessing financial services and literacy materials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68ED94F-B791-4F4F-9A23-7C73F20F11BD}"/>
                </a:ext>
              </a:extLst>
            </p:cNvPr>
            <p:cNvSpPr/>
            <p:nvPr/>
          </p:nvSpPr>
          <p:spPr>
            <a:xfrm>
              <a:off x="3120015" y="2237234"/>
              <a:ext cx="1459420" cy="835146"/>
            </a:xfrm>
            <a:prstGeom prst="ellipse">
              <a:avLst/>
            </a:prstGeom>
            <a:solidFill>
              <a:srgbClr val="0085B7"/>
            </a:solidFill>
            <a:ln>
              <a:solidFill>
                <a:srgbClr val="0084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61464A0-DB5E-4B1C-A068-5D22AD3B4A8D}"/>
                </a:ext>
              </a:extLst>
            </p:cNvPr>
            <p:cNvSpPr/>
            <p:nvPr/>
          </p:nvSpPr>
          <p:spPr>
            <a:xfrm>
              <a:off x="2961191" y="2348731"/>
              <a:ext cx="1777067" cy="464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in understanding of financial skills</a:t>
              </a: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70B3B27D-09BA-4EEB-9C96-DB5B5D215696}"/>
                </a:ext>
              </a:extLst>
            </p:cNvPr>
            <p:cNvSpPr/>
            <p:nvPr/>
          </p:nvSpPr>
          <p:spPr>
            <a:xfrm>
              <a:off x="401016" y="1306819"/>
              <a:ext cx="455876" cy="38147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67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A0E44B85-B09C-4AA8-8C51-EFB5CE1AA9CF}"/>
                </a:ext>
              </a:extLst>
            </p:cNvPr>
            <p:cNvSpPr/>
            <p:nvPr/>
          </p:nvSpPr>
          <p:spPr>
            <a:xfrm>
              <a:off x="475798" y="2690901"/>
              <a:ext cx="455876" cy="38147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67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7206A3E5-F6F3-49B0-9C6B-04D7D8BEB31D}"/>
                </a:ext>
              </a:extLst>
            </p:cNvPr>
            <p:cNvSpPr/>
            <p:nvPr/>
          </p:nvSpPr>
          <p:spPr>
            <a:xfrm>
              <a:off x="2948604" y="2225523"/>
              <a:ext cx="455876" cy="38147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67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76CB4457-20E9-4353-912E-5749CDC88950}"/>
                </a:ext>
              </a:extLst>
            </p:cNvPr>
            <p:cNvSpPr/>
            <p:nvPr/>
          </p:nvSpPr>
          <p:spPr>
            <a:xfrm>
              <a:off x="74186" y="4066789"/>
              <a:ext cx="455876" cy="38147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67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83715B40-7A38-4D03-9D77-AFF8EA5D142C}"/>
                </a:ext>
              </a:extLst>
            </p:cNvPr>
            <p:cNvSpPr/>
            <p:nvPr/>
          </p:nvSpPr>
          <p:spPr>
            <a:xfrm>
              <a:off x="2533901" y="3336884"/>
              <a:ext cx="455876" cy="38147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467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8F8F2F-AFD3-41F4-B597-2BB226FB4684}"/>
              </a:ext>
            </a:extLst>
          </p:cNvPr>
          <p:cNvSpPr txBox="1"/>
          <p:nvPr/>
        </p:nvSpPr>
        <p:spPr>
          <a:xfrm>
            <a:off x="422324" y="1628820"/>
            <a:ext cx="473946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667" b="1" dirty="0">
                <a:solidFill>
                  <a:srgbClr val="00AEEF"/>
                </a:solidFill>
                <a:latin typeface="Calibri"/>
              </a:rPr>
              <a:t>Approaches to Visible Value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8E23FF-6265-4DDF-8EE1-6AEAC2B2664C}"/>
              </a:ext>
            </a:extLst>
          </p:cNvPr>
          <p:cNvCxnSpPr>
            <a:cxnSpLocks/>
          </p:cNvCxnSpPr>
          <p:nvPr/>
        </p:nvCxnSpPr>
        <p:spPr>
          <a:xfrm>
            <a:off x="420584" y="2125356"/>
            <a:ext cx="55584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2C2D7A1-EDE6-409E-B978-5B9EB5027BD0}"/>
              </a:ext>
            </a:extLst>
          </p:cNvPr>
          <p:cNvSpPr txBox="1"/>
          <p:nvPr/>
        </p:nvSpPr>
        <p:spPr>
          <a:xfrm>
            <a:off x="7071412" y="2543908"/>
            <a:ext cx="473946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Calibri"/>
              </a:rPr>
              <a:t>Other Metrics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85DF962-0C93-45AE-A22F-4EE255A943B2}"/>
              </a:ext>
            </a:extLst>
          </p:cNvPr>
          <p:cNvCxnSpPr>
            <a:cxnSpLocks/>
          </p:cNvCxnSpPr>
          <p:nvPr/>
        </p:nvCxnSpPr>
        <p:spPr>
          <a:xfrm>
            <a:off x="6841134" y="2984676"/>
            <a:ext cx="520002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072286D-F305-44CF-8B49-108EDA4FA928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18890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7DAFC63-4948-3441-B910-1477CAC96876}"/>
              </a:ext>
            </a:extLst>
          </p:cNvPr>
          <p:cNvSpPr/>
          <p:nvPr/>
        </p:nvSpPr>
        <p:spPr>
          <a:xfrm rot="5400000">
            <a:off x="-2211551" y="2203392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D7B77-1957-FA4E-8DDC-7465A41AD4F6}"/>
              </a:ext>
            </a:extLst>
          </p:cNvPr>
          <p:cNvSpPr/>
          <p:nvPr/>
        </p:nvSpPr>
        <p:spPr>
          <a:xfrm rot="5400000">
            <a:off x="225685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D8B10-BF2B-3642-9DBE-977C8F76637A}"/>
              </a:ext>
            </a:extLst>
          </p:cNvPr>
          <p:cNvSpPr/>
          <p:nvPr/>
        </p:nvSpPr>
        <p:spPr>
          <a:xfrm rot="5400000">
            <a:off x="2647200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E461AF-9E3F-C640-856A-8E2FBA7169B0}"/>
              </a:ext>
            </a:extLst>
          </p:cNvPr>
          <p:cNvSpPr/>
          <p:nvPr/>
        </p:nvSpPr>
        <p:spPr>
          <a:xfrm rot="5400000">
            <a:off x="5084433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E2AC-5926-6049-B843-B450EDF9AF00}"/>
              </a:ext>
            </a:extLst>
          </p:cNvPr>
          <p:cNvSpPr/>
          <p:nvPr/>
        </p:nvSpPr>
        <p:spPr>
          <a:xfrm rot="5400000">
            <a:off x="7532975" y="2198974"/>
            <a:ext cx="6858000" cy="246004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18237E-83C8-C24D-8A6D-F63F2048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lum bright="-11000" contrast="15000"/>
          </a:blip>
          <a:stretch>
            <a:fillRect/>
          </a:stretch>
        </p:blipFill>
        <p:spPr>
          <a:xfrm>
            <a:off x="417759" y="1498601"/>
            <a:ext cx="1601124" cy="1601124"/>
          </a:xfrm>
          <a:prstGeom prst="rect">
            <a:avLst/>
          </a:prstGeom>
          <a:effectLst>
            <a:outerShdw dist="50800" dir="13260000" algn="ctr" rotWithShape="0">
              <a:schemeClr val="bg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6FD91E-6305-D341-BCAB-64199DB9A3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11000"/>
          </a:blip>
          <a:stretch>
            <a:fillRect/>
          </a:stretch>
        </p:blipFill>
        <p:spPr>
          <a:xfrm>
            <a:off x="2854123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31A27-3073-7946-AD07-DBA245820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563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F0B6D4-BCB1-5B47-96FA-646F743AE86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692344" y="1478072"/>
            <a:ext cx="1642179" cy="1642179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1D507-DFA0-C541-BE8C-8F4F70ED248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17311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26AE12-D44D-5247-9240-65DDC9225566}"/>
              </a:ext>
            </a:extLst>
          </p:cNvPr>
          <p:cNvSpPr/>
          <p:nvPr/>
        </p:nvSpPr>
        <p:spPr>
          <a:xfrm rot="5400000">
            <a:off x="2647200" y="2203391"/>
            <a:ext cx="6858000" cy="2451216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D92CCC-6796-4F4E-BE5B-0A5FBF291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63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DF22DA-6695-7440-99ED-52BAC51FC062}"/>
              </a:ext>
            </a:extLst>
          </p:cNvPr>
          <p:cNvSpPr/>
          <p:nvPr/>
        </p:nvSpPr>
        <p:spPr>
          <a:xfrm>
            <a:off x="4946565" y="3236678"/>
            <a:ext cx="22449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Purposeful Partnership</a:t>
            </a:r>
          </a:p>
          <a:p>
            <a:pPr algn="ctr"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impact through partnering with other departments’ measurement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3ABB8-8613-4B34-827A-5227F91D4C38}"/>
              </a:ext>
            </a:extLst>
          </p:cNvPr>
          <p:cNvSpPr txBox="1"/>
          <p:nvPr/>
        </p:nvSpPr>
        <p:spPr>
          <a:xfrm>
            <a:off x="4923308" y="5217889"/>
            <a:ext cx="2401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 the team to the same standard as others in the company. </a:t>
            </a:r>
          </a:p>
          <a:p>
            <a:pPr defTabSz="914377"/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 resources.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DAAA9-60FB-470D-8993-437E957A85D9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42112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6B115-1B5C-423E-BB59-C2102758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871" y="3733267"/>
            <a:ext cx="3148647" cy="312473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696478-35A3-4047-A53A-997B64CB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84" y="888759"/>
            <a:ext cx="10895659" cy="550863"/>
          </a:xfrm>
        </p:spPr>
        <p:txBody>
          <a:bodyPr/>
          <a:lstStyle/>
          <a:p>
            <a:r>
              <a:rPr lang="en-US" sz="3733" b="1" cap="all" dirty="0">
                <a:latin typeface="Open Sans" panose="020B0604020202020204"/>
                <a:cs typeface="Arial" panose="020B0604020202020204" pitchFamily="34" charset="0"/>
              </a:rPr>
              <a:t>Purposeful Partnerships: lever existing measurement tools</a:t>
            </a:r>
            <a:br>
              <a:rPr lang="en-US" sz="3733" b="1" cap="all" dirty="0">
                <a:solidFill>
                  <a:srgbClr val="058385"/>
                </a:solidFill>
                <a:latin typeface="Open Sans" panose="020B0604020202020204"/>
                <a:cs typeface="Arial" panose="020B0604020202020204" pitchFamily="34" charset="0"/>
              </a:rPr>
            </a:br>
            <a:r>
              <a:rPr lang="en-US" sz="3733" b="1" cap="all" dirty="0">
                <a:solidFill>
                  <a:srgbClr val="058385"/>
                </a:solidFill>
                <a:latin typeface="Open Sans" panose="020B0604020202020204"/>
                <a:cs typeface="Arial" panose="020B0604020202020204" pitchFamily="34" charset="0"/>
              </a:rPr>
              <a:t> </a:t>
            </a:r>
            <a:endParaRPr lang="en-US" sz="3733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29F6B8-A5A3-48C4-B48B-29210121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8" y="4071257"/>
            <a:ext cx="4387872" cy="2527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BF7D7-3DFE-448E-838F-CD79252B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180" y="5921534"/>
            <a:ext cx="2074131" cy="6771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6D8F99-45A3-43AA-9EB9-4F1545655DE7}"/>
              </a:ext>
            </a:extLst>
          </p:cNvPr>
          <p:cNvCxnSpPr>
            <a:cxnSpLocks/>
          </p:cNvCxnSpPr>
          <p:nvPr/>
        </p:nvCxnSpPr>
        <p:spPr>
          <a:xfrm flipV="1">
            <a:off x="2961325" y="2786743"/>
            <a:ext cx="2141560" cy="1284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19FDE9-72D1-43AA-805E-8227DDD172F5}"/>
              </a:ext>
            </a:extLst>
          </p:cNvPr>
          <p:cNvCxnSpPr>
            <a:cxnSpLocks/>
          </p:cNvCxnSpPr>
          <p:nvPr/>
        </p:nvCxnSpPr>
        <p:spPr>
          <a:xfrm flipV="1">
            <a:off x="4814181" y="4353040"/>
            <a:ext cx="4700940" cy="432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76F24-B679-41CE-9F43-78D5032DA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64" b="66982"/>
          <a:stretch/>
        </p:blipFill>
        <p:spPr>
          <a:xfrm>
            <a:off x="5102885" y="2702384"/>
            <a:ext cx="4412235" cy="1650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942001-AD34-4ED7-9171-AE7DE8491305}"/>
              </a:ext>
            </a:extLst>
          </p:cNvPr>
          <p:cNvSpPr txBox="1"/>
          <p:nvPr/>
        </p:nvSpPr>
        <p:spPr>
          <a:xfrm>
            <a:off x="133024" y="1576194"/>
            <a:ext cx="11925953" cy="1013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and collaborate with the Communications or Marketing department that manages the firm’s relationship with external groups measuring the brand, trust, reputation, consumer opinion. </a:t>
            </a:r>
          </a:p>
          <a:p>
            <a:pPr marL="380990" indent="-380990" defTabSz="914377"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example shown here is Reputational Institute to that has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(7) dimensions of reputation: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363A9-E273-4369-94EB-97B1C4636975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24638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7DAFC63-4948-3441-B910-1477CAC96876}"/>
              </a:ext>
            </a:extLst>
          </p:cNvPr>
          <p:cNvSpPr/>
          <p:nvPr/>
        </p:nvSpPr>
        <p:spPr>
          <a:xfrm rot="5400000">
            <a:off x="-2211551" y="2203392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D7B77-1957-FA4E-8DDC-7465A41AD4F6}"/>
              </a:ext>
            </a:extLst>
          </p:cNvPr>
          <p:cNvSpPr/>
          <p:nvPr/>
        </p:nvSpPr>
        <p:spPr>
          <a:xfrm rot="5400000">
            <a:off x="225685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D8B10-BF2B-3642-9DBE-977C8F76637A}"/>
              </a:ext>
            </a:extLst>
          </p:cNvPr>
          <p:cNvSpPr/>
          <p:nvPr/>
        </p:nvSpPr>
        <p:spPr>
          <a:xfrm rot="5400000">
            <a:off x="2647200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E461AF-9E3F-C640-856A-8E2FBA7169B0}"/>
              </a:ext>
            </a:extLst>
          </p:cNvPr>
          <p:cNvSpPr/>
          <p:nvPr/>
        </p:nvSpPr>
        <p:spPr>
          <a:xfrm rot="5400000">
            <a:off x="5084433" y="2203391"/>
            <a:ext cx="6858000" cy="245121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E2AC-5926-6049-B843-B450EDF9AF00}"/>
              </a:ext>
            </a:extLst>
          </p:cNvPr>
          <p:cNvSpPr/>
          <p:nvPr/>
        </p:nvSpPr>
        <p:spPr>
          <a:xfrm rot="5400000">
            <a:off x="6980433" y="1743592"/>
            <a:ext cx="7986489" cy="246004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FFFF"/>
                </a:solidFill>
                <a:latin typeface="Open Sans" panose="020B0606030504020204" pitchFamily="34" charset="0"/>
              </a:rPr>
              <a:t>b,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18237E-83C8-C24D-8A6D-F63F2048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lum bright="-11000" contrast="15000"/>
          </a:blip>
          <a:stretch>
            <a:fillRect/>
          </a:stretch>
        </p:blipFill>
        <p:spPr>
          <a:xfrm>
            <a:off x="417759" y="1498601"/>
            <a:ext cx="1601124" cy="1601124"/>
          </a:xfrm>
          <a:prstGeom prst="rect">
            <a:avLst/>
          </a:prstGeom>
          <a:effectLst>
            <a:outerShdw dist="50800" dir="13260000" algn="ctr" rotWithShape="0">
              <a:schemeClr val="bg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6FD91E-6305-D341-BCAB-64199DB9A3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11000"/>
          </a:blip>
          <a:stretch>
            <a:fillRect/>
          </a:stretch>
        </p:blipFill>
        <p:spPr>
          <a:xfrm>
            <a:off x="2854123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31A27-3073-7946-AD07-DBA245820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563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F0B6D4-BCB1-5B47-96FA-646F743AE86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692344" y="1478072"/>
            <a:ext cx="1642179" cy="1642179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1D507-DFA0-C541-BE8C-8F4F70ED248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173118" y="1498601"/>
            <a:ext cx="1601124" cy="1601124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C74BF5-5A76-9141-85F0-E7172DC490D0}"/>
              </a:ext>
            </a:extLst>
          </p:cNvPr>
          <p:cNvSpPr/>
          <p:nvPr/>
        </p:nvSpPr>
        <p:spPr>
          <a:xfrm rot="5400000">
            <a:off x="5084433" y="2203391"/>
            <a:ext cx="6858000" cy="245121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A71BA1-0BD5-4848-8E92-4BE962064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344" y="1478072"/>
            <a:ext cx="1642179" cy="1642179"/>
          </a:xfrm>
          <a:prstGeom prst="rect">
            <a:avLst/>
          </a:prstGeom>
          <a:effectLst>
            <a:outerShdw dist="50800" dir="13200000" algn="ctr" rotWithShape="0">
              <a:schemeClr val="bg1"/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7EFA1E-5998-004A-8DE8-43220BDBAE69}"/>
              </a:ext>
            </a:extLst>
          </p:cNvPr>
          <p:cNvSpPr/>
          <p:nvPr/>
        </p:nvSpPr>
        <p:spPr>
          <a:xfrm>
            <a:off x="7538267" y="3236677"/>
            <a:ext cx="1932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Numbers Need Narrative</a:t>
            </a:r>
          </a:p>
          <a:p>
            <a:pPr algn="ctr"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Numbers need human-centered stories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5F0B6-CE79-45EC-988D-9E5E5E70D40F}"/>
              </a:ext>
            </a:extLst>
          </p:cNvPr>
          <p:cNvSpPr txBox="1"/>
          <p:nvPr/>
        </p:nvSpPr>
        <p:spPr>
          <a:xfrm>
            <a:off x="7341225" y="4809761"/>
            <a:ext cx="2344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 stories, anecdotes, and cases throughout the year. </a:t>
            </a:r>
          </a:p>
          <a:p>
            <a:pPr defTabSz="914377"/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a consistent method of sharing them alongside data.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CE1C1-097C-46D0-9F2C-1BC12BCB112D}"/>
              </a:ext>
            </a:extLst>
          </p:cNvPr>
          <p:cNvSpPr txBox="1"/>
          <p:nvPr/>
        </p:nvSpPr>
        <p:spPr>
          <a:xfrm>
            <a:off x="11213967" y="6583207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CECP, 2020</a:t>
            </a:r>
          </a:p>
        </p:txBody>
      </p:sp>
    </p:spTree>
    <p:extLst>
      <p:ext uri="{BB962C8B-B14F-4D97-AF65-F5344CB8AC3E}">
        <p14:creationId xmlns:p14="http://schemas.microsoft.com/office/powerpoint/2010/main" val="30898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ECP">
      <a:dk1>
        <a:srgbClr val="000000"/>
      </a:dk1>
      <a:lt1>
        <a:srgbClr val="FFFFFF"/>
      </a:lt1>
      <a:dk2>
        <a:srgbClr val="58595B"/>
      </a:dk2>
      <a:lt2>
        <a:srgbClr val="B2B5B6"/>
      </a:lt2>
      <a:accent1>
        <a:srgbClr val="00AEEF"/>
      </a:accent1>
      <a:accent2>
        <a:srgbClr val="FFCE34"/>
      </a:accent2>
      <a:accent3>
        <a:srgbClr val="EE7623"/>
      </a:accent3>
      <a:accent4>
        <a:srgbClr val="00B6C9"/>
      </a:accent4>
      <a:accent5>
        <a:srgbClr val="00649D"/>
      </a:accent5>
      <a:accent6>
        <a:srgbClr val="B600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CECP Measurement Fundamentals_Descriptive</Template>
  <TotalTime>0</TotalTime>
  <Words>828</Words>
  <Application>Microsoft Office PowerPoint</Application>
  <PresentationFormat>Widescreen</PresentationFormat>
  <Paragraphs>97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Open Sans</vt:lpstr>
      <vt:lpstr>Custom Design</vt:lpstr>
      <vt:lpstr>PowerPoint Presentation</vt:lpstr>
      <vt:lpstr>Measuring to Manage:  CECP Fundamentals</vt:lpstr>
      <vt:lpstr>PowerPoint Presentation</vt:lpstr>
      <vt:lpstr>PowerPoint Presentation</vt:lpstr>
      <vt:lpstr>PowerPoint Presentation</vt:lpstr>
      <vt:lpstr>Success metric examples:  financial literacy</vt:lpstr>
      <vt:lpstr>PowerPoint Presentation</vt:lpstr>
      <vt:lpstr>Purposeful Partnerships: lever existing measurement tools  </vt:lpstr>
      <vt:lpstr>PowerPoint Presentation</vt:lpstr>
      <vt:lpstr>Numbers Need Narrative: Jpmorgan chase &amp; Detroit commitment</vt:lpstr>
      <vt:lpstr>PowerPoint Presentation</vt:lpstr>
      <vt:lpstr>SDG Example: Differing ‘user’ &amp; ‘usE’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Perez</dc:creator>
  <cp:lastModifiedBy>Carmen Perez</cp:lastModifiedBy>
  <cp:revision>1</cp:revision>
  <dcterms:created xsi:type="dcterms:W3CDTF">2020-05-14T15:29:39Z</dcterms:created>
  <dcterms:modified xsi:type="dcterms:W3CDTF">2020-05-14T15:30:24Z</dcterms:modified>
</cp:coreProperties>
</file>