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4" r:id="rId3"/>
    <p:sldMasterId id="2147483678" r:id="rId4"/>
    <p:sldMasterId id="2147483681" r:id="rId5"/>
    <p:sldMasterId id="2147483700" r:id="rId6"/>
    <p:sldMasterId id="2147483703" r:id="rId7"/>
    <p:sldMasterId id="2147483725" r:id="rId8"/>
    <p:sldMasterId id="2147483748" r:id="rId9"/>
  </p:sldMasterIdLst>
  <p:notesMasterIdLst>
    <p:notesMasterId r:id="rId35"/>
  </p:notesMasterIdLst>
  <p:sldIdLst>
    <p:sldId id="257" r:id="rId10"/>
    <p:sldId id="2597" r:id="rId11"/>
    <p:sldId id="263" r:id="rId12"/>
    <p:sldId id="2636" r:id="rId13"/>
    <p:sldId id="2675" r:id="rId14"/>
    <p:sldId id="2645" r:id="rId15"/>
    <p:sldId id="2676" r:id="rId16"/>
    <p:sldId id="2677" r:id="rId17"/>
    <p:sldId id="2678" r:id="rId18"/>
    <p:sldId id="2655" r:id="rId19"/>
    <p:sldId id="2664" r:id="rId20"/>
    <p:sldId id="2658" r:id="rId21"/>
    <p:sldId id="260" r:id="rId22"/>
    <p:sldId id="2659" r:id="rId23"/>
    <p:sldId id="2660" r:id="rId24"/>
    <p:sldId id="261" r:id="rId25"/>
    <p:sldId id="2665" r:id="rId26"/>
    <p:sldId id="2666" r:id="rId27"/>
    <p:sldId id="2667" r:id="rId28"/>
    <p:sldId id="259" r:id="rId29"/>
    <p:sldId id="2669" r:id="rId30"/>
    <p:sldId id="2668" r:id="rId31"/>
    <p:sldId id="2670" r:id="rId32"/>
    <p:sldId id="2671" r:id="rId33"/>
    <p:sldId id="26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 Niedfeldt-Thomas" initials="KN" lastIdx="1" clrIdx="0">
    <p:extLst>
      <p:ext uri="{19B8F6BF-5375-455C-9EA6-DF929625EA0E}">
        <p15:presenceInfo xmlns:p15="http://schemas.microsoft.com/office/powerpoint/2012/main" userId="S::KNiedfeldt-Thomas@CECP.CO::3dfdb557-ee4b-4b3b-a439-8c0ad3f22c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A7"/>
    <a:srgbClr val="FF9966"/>
    <a:srgbClr val="FF9933"/>
    <a:srgbClr val="FF66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407" autoAdjust="0"/>
  </p:normalViewPr>
  <p:slideViewPr>
    <p:cSldViewPr snapToGrid="0">
      <p:cViewPr varScale="1">
        <p:scale>
          <a:sx n="54" d="100"/>
          <a:sy n="54" d="100"/>
        </p:scale>
        <p:origin x="1148" y="5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20829232283466"/>
          <c:y val="8.8281121537824719E-2"/>
          <c:w val="0.54895853838582676"/>
          <c:h val="0.82343775692435062"/>
        </c:manualLayout>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EB8-4860-AA61-B67342FE860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EB8-4860-AA61-B67342FE8606}"/>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6EB8-4860-AA61-B67342FE8606}"/>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6EB8-4860-AA61-B67342FE8606}"/>
              </c:ext>
            </c:extLst>
          </c:dPt>
          <c:dLbls>
            <c:dLbl>
              <c:idx val="0"/>
              <c:layout>
                <c:manualLayout>
                  <c:x val="-6.3457653164478801E-5"/>
                  <c:y val="-9.0742784463093478E-4"/>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2102234444422123"/>
                      <c:h val="0.38012971160532399"/>
                    </c:manualLayout>
                  </c15:layout>
                </c:ext>
                <c:ext xmlns:c16="http://schemas.microsoft.com/office/drawing/2014/chart" uri="{C3380CC4-5D6E-409C-BE32-E72D297353CC}">
                  <c16:uniqueId val="{00000001-6EB8-4860-AA61-B67342FE8606}"/>
                </c:ext>
              </c:extLst>
            </c:dLbl>
            <c:dLbl>
              <c:idx val="1"/>
              <c:layout>
                <c:manualLayout>
                  <c:x val="0.16060090722393103"/>
                  <c:y val="-0.3110792381144189"/>
                </c:manualLayout>
              </c:layout>
              <c:showLegendKey val="0"/>
              <c:showVal val="1"/>
              <c:showCatName val="1"/>
              <c:showSerName val="0"/>
              <c:showPercent val="0"/>
              <c:showBubbleSize val="0"/>
              <c:extLst>
                <c:ext xmlns:c15="http://schemas.microsoft.com/office/drawing/2012/chart" uri="{CE6537A1-D6FC-4f65-9D91-7224C49458BB}">
                  <c15:layout>
                    <c:manualLayout>
                      <c:w val="0.23125000000000001"/>
                      <c:h val="0.41660153687244483"/>
                    </c:manualLayout>
                  </c15:layout>
                </c:ext>
                <c:ext xmlns:c16="http://schemas.microsoft.com/office/drawing/2014/chart" uri="{C3380CC4-5D6E-409C-BE32-E72D297353CC}">
                  <c16:uniqueId val="{00000003-6EB8-4860-AA61-B67342FE8606}"/>
                </c:ext>
              </c:extLst>
            </c:dLbl>
            <c:dLbl>
              <c:idx val="2"/>
              <c:layout>
                <c:manualLayout>
                  <c:x val="-1.3486711379402888E-2"/>
                  <c:y val="-0.1389537159635178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B8-4860-AA61-B67342FE8606}"/>
                </c:ext>
              </c:extLst>
            </c:dLbl>
            <c:dLbl>
              <c:idx val="3"/>
              <c:layout>
                <c:manualLayout>
                  <c:x val="-6.2526614237741278E-4"/>
                  <c:y val="-6.946801277157631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B8-4860-AA61-B67342FE860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Our team enacted disaster relief AND has taken otheer action (e.g. added and/or changed strategies on matching gifts, skills-based/pro bono volunteereism, local grant making to social service organizations, new partnerships) </c:v>
                </c:pt>
                <c:pt idx="1">
                  <c:v>Our team has taken other action outside of our disaster relief strategy (e.g. added and/or changed strategies on matching gifts, skills-based/pro bono volunteerism, local grant making to social service organizations, new partnerships)</c:v>
                </c:pt>
                <c:pt idx="2">
                  <c:v>Our team has enacted our disaster relief strategy (e.g. cash and product donations)</c:v>
                </c:pt>
                <c:pt idx="3">
                  <c:v>Our team has not taken action</c:v>
                </c:pt>
              </c:strCache>
            </c:strRef>
          </c:cat>
          <c:val>
            <c:numRef>
              <c:f>Sheet1!$B$2:$B$5</c:f>
              <c:numCache>
                <c:formatCode>0%</c:formatCode>
                <c:ptCount val="4"/>
                <c:pt idx="0">
                  <c:v>0.36</c:v>
                </c:pt>
                <c:pt idx="1">
                  <c:v>0.28000000000000003</c:v>
                </c:pt>
                <c:pt idx="2">
                  <c:v>0.25</c:v>
                </c:pt>
                <c:pt idx="3">
                  <c:v>0.11</c:v>
                </c:pt>
              </c:numCache>
            </c:numRef>
          </c:val>
          <c:extLst>
            <c:ext xmlns:c16="http://schemas.microsoft.com/office/drawing/2014/chart" uri="{C3380CC4-5D6E-409C-BE32-E72D297353CC}">
              <c16:uniqueId val="{00000008-6EB8-4860-AA61-B67342FE8606}"/>
            </c:ext>
          </c:extLst>
        </c:ser>
        <c:dLbls>
          <c:showLegendKey val="0"/>
          <c:showVal val="0"/>
          <c:showCatName val="0"/>
          <c:showSerName val="0"/>
          <c:showPercent val="0"/>
          <c:showBubbleSize val="0"/>
        </c:dLbls>
        <c:gapWidth val="100"/>
        <c:axId val="834892463"/>
        <c:axId val="843012303"/>
      </c:barChart>
      <c:valAx>
        <c:axId val="843012303"/>
        <c:scaling>
          <c:orientation val="minMax"/>
        </c:scaling>
        <c:delete val="1"/>
        <c:axPos val="b"/>
        <c:numFmt formatCode="0%" sourceLinked="1"/>
        <c:majorTickMark val="out"/>
        <c:minorTickMark val="none"/>
        <c:tickLblPos val="nextTo"/>
        <c:crossAx val="834892463"/>
        <c:crosses val="autoZero"/>
        <c:crossBetween val="between"/>
      </c:valAx>
      <c:catAx>
        <c:axId val="834892463"/>
        <c:scaling>
          <c:orientation val="minMax"/>
        </c:scaling>
        <c:delete val="1"/>
        <c:axPos val="l"/>
        <c:numFmt formatCode="General" sourceLinked="1"/>
        <c:majorTickMark val="out"/>
        <c:minorTickMark val="none"/>
        <c:tickLblPos val="nextTo"/>
        <c:crossAx val="84301230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77B-499B-B0DE-7BF37EC181CF}"/>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77B-499B-B0DE-7BF37EC181CF}"/>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77B-499B-B0DE-7BF37EC181CF}"/>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77B-499B-B0DE-7BF37EC181CF}"/>
              </c:ext>
            </c:extLst>
          </c:dPt>
          <c:dPt>
            <c:idx val="4"/>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77B-499B-B0DE-7BF37EC181CF}"/>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Budget increased or will increase due to COVID-19 response</c:v>
                </c:pt>
                <c:pt idx="1">
                  <c:v>Budget remains the same amount but is re-purposed to focus on COVID-19 response</c:v>
                </c:pt>
                <c:pt idx="2">
                  <c:v>Budget remains the same amount and the same focus</c:v>
                </c:pt>
                <c:pt idx="3">
                  <c:v>Budget decreased or will decrease due to COVID-19 response</c:v>
                </c:pt>
                <c:pt idx="4">
                  <c:v>No decision on budget has been made yet / discussions underway</c:v>
                </c:pt>
              </c:strCache>
            </c:strRef>
          </c:cat>
          <c:val>
            <c:numRef>
              <c:f>Sheet1!$B$2:$B$6</c:f>
              <c:numCache>
                <c:formatCode>0%</c:formatCode>
                <c:ptCount val="5"/>
                <c:pt idx="0">
                  <c:v>0.45</c:v>
                </c:pt>
                <c:pt idx="1">
                  <c:v>0.37</c:v>
                </c:pt>
                <c:pt idx="2">
                  <c:v>0.04</c:v>
                </c:pt>
                <c:pt idx="3">
                  <c:v>0.04</c:v>
                </c:pt>
                <c:pt idx="4">
                  <c:v>0.1</c:v>
                </c:pt>
              </c:numCache>
            </c:numRef>
          </c:val>
          <c:extLst>
            <c:ext xmlns:c16="http://schemas.microsoft.com/office/drawing/2014/chart" uri="{C3380CC4-5D6E-409C-BE32-E72D297353CC}">
              <c16:uniqueId val="{0000000A-C77B-499B-B0DE-7BF37EC181CF}"/>
            </c:ext>
          </c:extLst>
        </c:ser>
        <c:dLbls>
          <c:showLegendKey val="0"/>
          <c:showVal val="0"/>
          <c:showCatName val="0"/>
          <c:showSerName val="0"/>
          <c:showPercent val="0"/>
          <c:showBubbleSize val="0"/>
        </c:dLbls>
        <c:gapWidth val="100"/>
        <c:axId val="937521247"/>
        <c:axId val="937936751"/>
      </c:barChart>
      <c:valAx>
        <c:axId val="937936751"/>
        <c:scaling>
          <c:orientation val="minMax"/>
        </c:scaling>
        <c:delete val="1"/>
        <c:axPos val="b"/>
        <c:numFmt formatCode="0%" sourceLinked="1"/>
        <c:majorTickMark val="out"/>
        <c:minorTickMark val="none"/>
        <c:tickLblPos val="nextTo"/>
        <c:crossAx val="937521247"/>
        <c:crosses val="autoZero"/>
        <c:crossBetween val="between"/>
      </c:valAx>
      <c:catAx>
        <c:axId val="937521247"/>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379367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77B-499B-B0DE-7BF37EC181CF}"/>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77B-499B-B0DE-7BF37EC181CF}"/>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77B-499B-B0DE-7BF37EC181CF}"/>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we have not</c:v>
                </c:pt>
                <c:pt idx="1">
                  <c:v>Can't answer yet, decisions are pending</c:v>
                </c:pt>
                <c:pt idx="2">
                  <c:v>Yes, we have</c:v>
                </c:pt>
              </c:strCache>
            </c:strRef>
          </c:cat>
          <c:val>
            <c:numRef>
              <c:f>Sheet1!$B$2:$B$4</c:f>
              <c:numCache>
                <c:formatCode>0%</c:formatCode>
                <c:ptCount val="3"/>
                <c:pt idx="0">
                  <c:v>7.0000000000000007E-2</c:v>
                </c:pt>
                <c:pt idx="1">
                  <c:v>7.0000000000000007E-2</c:v>
                </c:pt>
                <c:pt idx="2">
                  <c:v>0.86</c:v>
                </c:pt>
              </c:numCache>
            </c:numRef>
          </c:val>
          <c:extLst>
            <c:ext xmlns:c16="http://schemas.microsoft.com/office/drawing/2014/chart" uri="{C3380CC4-5D6E-409C-BE32-E72D297353CC}">
              <c16:uniqueId val="{0000000A-C77B-499B-B0DE-7BF37EC181CF}"/>
            </c:ext>
          </c:extLst>
        </c:ser>
        <c:dLbls>
          <c:showLegendKey val="0"/>
          <c:showVal val="0"/>
          <c:showCatName val="0"/>
          <c:showSerName val="0"/>
          <c:showPercent val="0"/>
          <c:showBubbleSize val="0"/>
        </c:dLbls>
        <c:gapWidth val="100"/>
        <c:axId val="937521247"/>
        <c:axId val="937936751"/>
      </c:barChart>
      <c:valAx>
        <c:axId val="937936751"/>
        <c:scaling>
          <c:orientation val="minMax"/>
        </c:scaling>
        <c:delete val="1"/>
        <c:axPos val="b"/>
        <c:numFmt formatCode="0%" sourceLinked="1"/>
        <c:majorTickMark val="out"/>
        <c:minorTickMark val="none"/>
        <c:tickLblPos val="nextTo"/>
        <c:crossAx val="937521247"/>
        <c:crosses val="autoZero"/>
        <c:crossBetween val="between"/>
      </c:valAx>
      <c:catAx>
        <c:axId val="937521247"/>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379367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77B-499B-B0DE-7BF37EC181CF}"/>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77B-499B-B0DE-7BF37EC181CF}"/>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77B-499B-B0DE-7BF37EC181CF}"/>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redeployed (e.g. was volunteering partner, now a grantee partner)</c:v>
                </c:pt>
                <c:pt idx="1">
                  <c:v>Vetting criteria (e.g. compliance checks)</c:v>
                </c:pt>
                <c:pt idx="2">
                  <c:v>Focus area/pillar criteria (e.g. funding an area outside of strategic focus areas)</c:v>
                </c:pt>
                <c:pt idx="3">
                  <c:v>Grant redeployed (e.g. was restricted now general operating)</c:v>
                </c:pt>
                <c:pt idx="4">
                  <c:v>Accelerated payment (e.g. grant funding sent earlier than planned)</c:v>
                </c:pt>
              </c:strCache>
            </c:strRef>
          </c:cat>
          <c:val>
            <c:numRef>
              <c:f>Sheet1!$B$2:$B$6</c:f>
              <c:numCache>
                <c:formatCode>0%</c:formatCode>
                <c:ptCount val="5"/>
                <c:pt idx="0">
                  <c:v>0.105</c:v>
                </c:pt>
                <c:pt idx="1">
                  <c:v>0.184</c:v>
                </c:pt>
                <c:pt idx="2">
                  <c:v>0.52600000000000002</c:v>
                </c:pt>
                <c:pt idx="3">
                  <c:v>0.55300000000000005</c:v>
                </c:pt>
                <c:pt idx="4">
                  <c:v>0.73699999999999999</c:v>
                </c:pt>
              </c:numCache>
            </c:numRef>
          </c:val>
          <c:extLst>
            <c:ext xmlns:c16="http://schemas.microsoft.com/office/drawing/2014/chart" uri="{C3380CC4-5D6E-409C-BE32-E72D297353CC}">
              <c16:uniqueId val="{0000000A-C77B-499B-B0DE-7BF37EC181CF}"/>
            </c:ext>
          </c:extLst>
        </c:ser>
        <c:dLbls>
          <c:showLegendKey val="0"/>
          <c:showVal val="0"/>
          <c:showCatName val="0"/>
          <c:showSerName val="0"/>
          <c:showPercent val="0"/>
          <c:showBubbleSize val="0"/>
        </c:dLbls>
        <c:gapWidth val="100"/>
        <c:axId val="937521247"/>
        <c:axId val="937936751"/>
      </c:barChart>
      <c:valAx>
        <c:axId val="937936751"/>
        <c:scaling>
          <c:orientation val="minMax"/>
        </c:scaling>
        <c:delete val="1"/>
        <c:axPos val="b"/>
        <c:numFmt formatCode="0%" sourceLinked="1"/>
        <c:majorTickMark val="out"/>
        <c:minorTickMark val="none"/>
        <c:tickLblPos val="nextTo"/>
        <c:crossAx val="937521247"/>
        <c:crosses val="autoZero"/>
        <c:crossBetween val="between"/>
      </c:valAx>
      <c:catAx>
        <c:axId val="937521247"/>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379367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00029500913535"/>
          <c:y val="5.2379193396509718E-2"/>
          <c:w val="0.51315381363533952"/>
          <c:h val="0.87001195802550035"/>
        </c:manualLayout>
      </c:layout>
      <c:barChart>
        <c:barDir val="bar"/>
        <c:grouping val="clustered"/>
        <c:varyColors val="0"/>
        <c:ser>
          <c:idx val="0"/>
          <c:order val="0"/>
          <c:tx>
            <c:strRef>
              <c:f>Sheet1!$B$1</c:f>
              <c:strCache>
                <c:ptCount val="1"/>
                <c:pt idx="0">
                  <c:v>Sales</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77B-499B-B0DE-7BF37EC181CF}"/>
              </c:ext>
            </c:extLst>
          </c:dPt>
          <c:dPt>
            <c:idx val="1"/>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77B-499B-B0DE-7BF37EC181CF}"/>
              </c:ext>
            </c:extLst>
          </c:dPt>
          <c:dPt>
            <c:idx val="2"/>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77B-499B-B0DE-7BF37EC181C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Not applicable: No unique efforts</c:v>
                </c:pt>
                <c:pt idx="1">
                  <c:v>Not applicable but active: We’ve done unique efforts but are not planning to count and value them</c:v>
                </c:pt>
                <c:pt idx="2">
                  <c:v>In Process: We are in process of determining what to count and how to value it</c:v>
                </c:pt>
                <c:pt idx="3">
                  <c:v>Counted and valued: We have decided what to count and set our method to calculate the ($) value</c:v>
                </c:pt>
              </c:strCache>
            </c:strRef>
          </c:cat>
          <c:val>
            <c:numRef>
              <c:f>Sheet1!$B$2:$B$5</c:f>
              <c:numCache>
                <c:formatCode>0%</c:formatCode>
                <c:ptCount val="4"/>
                <c:pt idx="0">
                  <c:v>0.156</c:v>
                </c:pt>
                <c:pt idx="1">
                  <c:v>0.313</c:v>
                </c:pt>
                <c:pt idx="2">
                  <c:v>0.375</c:v>
                </c:pt>
                <c:pt idx="3">
                  <c:v>0.156</c:v>
                </c:pt>
              </c:numCache>
            </c:numRef>
          </c:val>
          <c:extLst>
            <c:ext xmlns:c16="http://schemas.microsoft.com/office/drawing/2014/chart" uri="{C3380CC4-5D6E-409C-BE32-E72D297353CC}">
              <c16:uniqueId val="{0000000A-C77B-499B-B0DE-7BF37EC181CF}"/>
            </c:ext>
          </c:extLst>
        </c:ser>
        <c:dLbls>
          <c:dLblPos val="inEnd"/>
          <c:showLegendKey val="0"/>
          <c:showVal val="1"/>
          <c:showCatName val="0"/>
          <c:showSerName val="0"/>
          <c:showPercent val="0"/>
          <c:showBubbleSize val="0"/>
        </c:dLbls>
        <c:gapWidth val="65"/>
        <c:axId val="937521247"/>
        <c:axId val="937936751"/>
      </c:barChart>
      <c:valAx>
        <c:axId val="93793675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937521247"/>
        <c:crosses val="autoZero"/>
        <c:crossBetween val="between"/>
      </c:valAx>
      <c:catAx>
        <c:axId val="93752124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9379367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77B-499B-B0DE-7BF37EC181CF}"/>
              </c:ext>
            </c:extLst>
          </c:dPt>
          <c:dPt>
            <c:idx val="1"/>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77B-499B-B0DE-7BF37EC181CF}"/>
              </c:ext>
            </c:extLst>
          </c:dPt>
          <c:dPt>
            <c:idx val="2"/>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77B-499B-B0DE-7BF37EC181C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Other:</c:v>
                </c:pt>
                <c:pt idx="1">
                  <c:v>Fair Market Value (what a customer would pay) of a donated good/service</c:v>
                </c:pt>
                <c:pt idx="2">
                  <c:v>Forgone revenue because a lower price was charged with community stakeholders in mind</c:v>
                </c:pt>
                <c:pt idx="3">
                  <c:v>Forgone revenue because manufacturing was re-tooled to produce for social good</c:v>
                </c:pt>
                <c:pt idx="4">
                  <c:v>Value of re-deployed staff time</c:v>
                </c:pt>
                <c:pt idx="5">
                  <c:v>Cost of distribution</c:v>
                </c:pt>
                <c:pt idx="6">
                  <c:v>Cost of materials</c:v>
                </c:pt>
              </c:strCache>
            </c:strRef>
          </c:cat>
          <c:val>
            <c:numRef>
              <c:f>Sheet1!$B$2:$B$8</c:f>
              <c:numCache>
                <c:formatCode>0%</c:formatCode>
                <c:ptCount val="7"/>
                <c:pt idx="0">
                  <c:v>0.1</c:v>
                </c:pt>
                <c:pt idx="1">
                  <c:v>0.65</c:v>
                </c:pt>
                <c:pt idx="2">
                  <c:v>0.2</c:v>
                </c:pt>
                <c:pt idx="3">
                  <c:v>0.1</c:v>
                </c:pt>
                <c:pt idx="4">
                  <c:v>0.5</c:v>
                </c:pt>
                <c:pt idx="5">
                  <c:v>0.3</c:v>
                </c:pt>
                <c:pt idx="6">
                  <c:v>0.35</c:v>
                </c:pt>
              </c:numCache>
            </c:numRef>
          </c:val>
          <c:extLst>
            <c:ext xmlns:c16="http://schemas.microsoft.com/office/drawing/2014/chart" uri="{C3380CC4-5D6E-409C-BE32-E72D297353CC}">
              <c16:uniqueId val="{0000000A-C77B-499B-B0DE-7BF37EC181CF}"/>
            </c:ext>
          </c:extLst>
        </c:ser>
        <c:dLbls>
          <c:dLblPos val="inEnd"/>
          <c:showLegendKey val="0"/>
          <c:showVal val="1"/>
          <c:showCatName val="0"/>
          <c:showSerName val="0"/>
          <c:showPercent val="0"/>
          <c:showBubbleSize val="0"/>
        </c:dLbls>
        <c:gapWidth val="65"/>
        <c:axId val="937521247"/>
        <c:axId val="937936751"/>
      </c:barChart>
      <c:valAx>
        <c:axId val="93793675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937521247"/>
        <c:crosses val="autoZero"/>
        <c:crossBetween val="between"/>
      </c:valAx>
      <c:catAx>
        <c:axId val="93752124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n-US"/>
          </a:p>
        </c:txPr>
        <c:crossAx val="9379367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00029500913535"/>
          <c:y val="5.2379193396509718E-2"/>
          <c:w val="0.51315381363533952"/>
          <c:h val="0.87001195802550035"/>
        </c:manualLayout>
      </c:layout>
      <c:barChart>
        <c:barDir val="bar"/>
        <c:grouping val="clustered"/>
        <c:varyColors val="0"/>
        <c:ser>
          <c:idx val="0"/>
          <c:order val="0"/>
          <c:tx>
            <c:strRef>
              <c:f>Sheet1!$B$1</c:f>
              <c:strCache>
                <c:ptCount val="1"/>
                <c:pt idx="0">
                  <c:v>Sales</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77B-499B-B0DE-7BF37EC181CF}"/>
              </c:ext>
            </c:extLst>
          </c:dPt>
          <c:dPt>
            <c:idx val="1"/>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77B-499B-B0DE-7BF37EC181CF}"/>
              </c:ext>
            </c:extLst>
          </c:dPt>
          <c:dPt>
            <c:idx val="2"/>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77B-499B-B0DE-7BF37EC181C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Decrease a lot (-10% +)</c:v>
                </c:pt>
                <c:pt idx="1">
                  <c:v>Decrease some (-2 to -10%)</c:v>
                </c:pt>
                <c:pt idx="2">
                  <c:v>Remain about the same (+/- 2%)</c:v>
                </c:pt>
                <c:pt idx="3">
                  <c:v>Increase some (2 to 10%)</c:v>
                </c:pt>
                <c:pt idx="4">
                  <c:v>Increase a lot (10%+)</c:v>
                </c:pt>
              </c:strCache>
            </c:strRef>
          </c:cat>
          <c:val>
            <c:numRef>
              <c:f>Sheet1!$B$2:$B$6</c:f>
              <c:numCache>
                <c:formatCode>0%</c:formatCode>
                <c:ptCount val="5"/>
                <c:pt idx="0">
                  <c:v>7.0000000000000007E-2</c:v>
                </c:pt>
                <c:pt idx="1">
                  <c:v>0.11</c:v>
                </c:pt>
                <c:pt idx="2">
                  <c:v>0.64</c:v>
                </c:pt>
                <c:pt idx="3">
                  <c:v>0.13</c:v>
                </c:pt>
                <c:pt idx="4">
                  <c:v>0.05</c:v>
                </c:pt>
              </c:numCache>
            </c:numRef>
          </c:val>
          <c:extLst>
            <c:ext xmlns:c16="http://schemas.microsoft.com/office/drawing/2014/chart" uri="{C3380CC4-5D6E-409C-BE32-E72D297353CC}">
              <c16:uniqueId val="{0000000A-C77B-499B-B0DE-7BF37EC181CF}"/>
            </c:ext>
          </c:extLst>
        </c:ser>
        <c:dLbls>
          <c:dLblPos val="inEnd"/>
          <c:showLegendKey val="0"/>
          <c:showVal val="1"/>
          <c:showCatName val="0"/>
          <c:showSerName val="0"/>
          <c:showPercent val="0"/>
          <c:showBubbleSize val="0"/>
        </c:dLbls>
        <c:gapWidth val="65"/>
        <c:axId val="937521247"/>
        <c:axId val="937936751"/>
      </c:barChart>
      <c:valAx>
        <c:axId val="93793675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937521247"/>
        <c:crosses val="autoZero"/>
        <c:crossBetween val="between"/>
      </c:valAx>
      <c:catAx>
        <c:axId val="93752124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93793675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Our company doesn’t have an EAF</c:v>
                </c:pt>
                <c:pt idx="1">
                  <c:v>Other</c:v>
                </c:pt>
                <c:pt idx="2">
                  <c:v>Increasing the budget of the EAF</c:v>
                </c:pt>
                <c:pt idx="3">
                  <c:v>Changing timeline for EAF (e.g. faster decisions)</c:v>
                </c:pt>
                <c:pt idx="4">
                  <c:v>Updating the criteria to apply to the EAF</c:v>
                </c:pt>
                <c:pt idx="5">
                  <c:v>Enhancing cross-CSR-HR partnership</c:v>
                </c:pt>
              </c:strCache>
            </c:strRef>
          </c:cat>
          <c:val>
            <c:numRef>
              <c:f>Sheet1!$B$2:$B$7</c:f>
              <c:numCache>
                <c:formatCode>0%</c:formatCode>
                <c:ptCount val="6"/>
                <c:pt idx="0">
                  <c:v>0.46</c:v>
                </c:pt>
                <c:pt idx="1">
                  <c:v>0.1</c:v>
                </c:pt>
                <c:pt idx="2">
                  <c:v>0.08</c:v>
                </c:pt>
                <c:pt idx="3">
                  <c:v>0.05</c:v>
                </c:pt>
                <c:pt idx="4">
                  <c:v>0.21</c:v>
                </c:pt>
                <c:pt idx="5">
                  <c:v>0.1</c:v>
                </c:pt>
              </c:numCache>
            </c:numRef>
          </c:val>
          <c:extLst>
            <c:ext xmlns:c16="http://schemas.microsoft.com/office/drawing/2014/chart" uri="{C3380CC4-5D6E-409C-BE32-E72D297353CC}">
              <c16:uniqueId val="{00000000-99A9-40A5-9953-6657F899173D}"/>
            </c:ext>
          </c:extLst>
        </c:ser>
        <c:dLbls>
          <c:dLblPos val="inEnd"/>
          <c:showLegendKey val="0"/>
          <c:showVal val="1"/>
          <c:showCatName val="0"/>
          <c:showSerName val="0"/>
          <c:showPercent val="0"/>
          <c:showBubbleSize val="0"/>
        </c:dLbls>
        <c:gapWidth val="65"/>
        <c:axId val="153375567"/>
        <c:axId val="253125711"/>
      </c:barChart>
      <c:catAx>
        <c:axId val="15337556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n-US"/>
          </a:p>
        </c:txPr>
        <c:crossAx val="253125711"/>
        <c:crosses val="autoZero"/>
        <c:auto val="1"/>
        <c:lblAlgn val="ctr"/>
        <c:lblOffset val="100"/>
        <c:noMultiLvlLbl val="0"/>
      </c:catAx>
      <c:valAx>
        <c:axId val="25312571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5337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38DC6-2F94-463B-B0FF-11E9B3BCA61D}" type="datetimeFigureOut">
              <a:rPr lang="en-US" smtClean="0"/>
              <a:t>8/24/2020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EDD32-416C-4104-AE3E-13597D804E86}" type="slidenum">
              <a:rPr lang="en-US" smtClean="0"/>
              <a:t>‹#›</a:t>
            </a:fld>
            <a:endParaRPr lang="en-US" dirty="0"/>
          </a:p>
        </p:txBody>
      </p:sp>
    </p:spTree>
    <p:extLst>
      <p:ext uri="{BB962C8B-B14F-4D97-AF65-F5344CB8AC3E}">
        <p14:creationId xmlns:p14="http://schemas.microsoft.com/office/powerpoint/2010/main" val="289615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988CC-733B-4114-A868-E53471AC06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41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15</a:t>
            </a:fld>
            <a:endParaRPr lang="en-US" dirty="0"/>
          </a:p>
        </p:txBody>
      </p:sp>
    </p:spTree>
    <p:extLst>
      <p:ext uri="{BB962C8B-B14F-4D97-AF65-F5344CB8AC3E}">
        <p14:creationId xmlns:p14="http://schemas.microsoft.com/office/powerpoint/2010/main" val="154612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07B7B-ACE1-4B96-87C1-42E5F1FDD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99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17</a:t>
            </a:fld>
            <a:endParaRPr lang="en-US" dirty="0"/>
          </a:p>
        </p:txBody>
      </p:sp>
    </p:spTree>
    <p:extLst>
      <p:ext uri="{BB962C8B-B14F-4D97-AF65-F5344CB8AC3E}">
        <p14:creationId xmlns:p14="http://schemas.microsoft.com/office/powerpoint/2010/main" val="1144713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18</a:t>
            </a:fld>
            <a:endParaRPr lang="en-US" dirty="0"/>
          </a:p>
        </p:txBody>
      </p:sp>
    </p:spTree>
    <p:extLst>
      <p:ext uri="{BB962C8B-B14F-4D97-AF65-F5344CB8AC3E}">
        <p14:creationId xmlns:p14="http://schemas.microsoft.com/office/powerpoint/2010/main" val="154612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19</a:t>
            </a:fld>
            <a:endParaRPr lang="en-US" dirty="0"/>
          </a:p>
        </p:txBody>
      </p:sp>
    </p:spTree>
    <p:extLst>
      <p:ext uri="{BB962C8B-B14F-4D97-AF65-F5344CB8AC3E}">
        <p14:creationId xmlns:p14="http://schemas.microsoft.com/office/powerpoint/2010/main" val="210999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20</a:t>
            </a:fld>
            <a:endParaRPr lang="en-US" dirty="0"/>
          </a:p>
        </p:txBody>
      </p:sp>
    </p:spTree>
    <p:extLst>
      <p:ext uri="{BB962C8B-B14F-4D97-AF65-F5344CB8AC3E}">
        <p14:creationId xmlns:p14="http://schemas.microsoft.com/office/powerpoint/2010/main" val="114471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21</a:t>
            </a:fld>
            <a:endParaRPr lang="en-US" dirty="0"/>
          </a:p>
        </p:txBody>
      </p:sp>
    </p:spTree>
    <p:extLst>
      <p:ext uri="{BB962C8B-B14F-4D97-AF65-F5344CB8AC3E}">
        <p14:creationId xmlns:p14="http://schemas.microsoft.com/office/powerpoint/2010/main" val="210999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22</a:t>
            </a:fld>
            <a:endParaRPr lang="en-US" dirty="0"/>
          </a:p>
        </p:txBody>
      </p:sp>
    </p:spTree>
    <p:extLst>
      <p:ext uri="{BB962C8B-B14F-4D97-AF65-F5344CB8AC3E}">
        <p14:creationId xmlns:p14="http://schemas.microsoft.com/office/powerpoint/2010/main" val="1546128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23</a:t>
            </a:fld>
            <a:endParaRPr lang="en-US" dirty="0"/>
          </a:p>
        </p:txBody>
      </p:sp>
    </p:spTree>
    <p:extLst>
      <p:ext uri="{BB962C8B-B14F-4D97-AF65-F5344CB8AC3E}">
        <p14:creationId xmlns:p14="http://schemas.microsoft.com/office/powerpoint/2010/main" val="154612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24</a:t>
            </a:fld>
            <a:endParaRPr lang="en-US" dirty="0"/>
          </a:p>
        </p:txBody>
      </p:sp>
    </p:spTree>
    <p:extLst>
      <p:ext uri="{BB962C8B-B14F-4D97-AF65-F5344CB8AC3E}">
        <p14:creationId xmlns:p14="http://schemas.microsoft.com/office/powerpoint/2010/main" val="47428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39D39-D9D6-486B-9A83-DAA652176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78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25</a:t>
            </a:fld>
            <a:endParaRPr lang="en-US" dirty="0"/>
          </a:p>
        </p:txBody>
      </p:sp>
    </p:spTree>
    <p:extLst>
      <p:ext uri="{BB962C8B-B14F-4D97-AF65-F5344CB8AC3E}">
        <p14:creationId xmlns:p14="http://schemas.microsoft.com/office/powerpoint/2010/main" val="282904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07B7B-ACE1-4B96-87C1-42E5F1FDD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65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07B7B-ACE1-4B96-87C1-42E5F1FDD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48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07B7B-ACE1-4B96-87C1-42E5F1FDD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71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11</a:t>
            </a:fld>
            <a:endParaRPr lang="en-US" dirty="0"/>
          </a:p>
        </p:txBody>
      </p:sp>
    </p:spTree>
    <p:extLst>
      <p:ext uri="{BB962C8B-B14F-4D97-AF65-F5344CB8AC3E}">
        <p14:creationId xmlns:p14="http://schemas.microsoft.com/office/powerpoint/2010/main" val="154612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12</a:t>
            </a:fld>
            <a:endParaRPr lang="en-US" dirty="0"/>
          </a:p>
        </p:txBody>
      </p:sp>
    </p:spTree>
    <p:extLst>
      <p:ext uri="{BB962C8B-B14F-4D97-AF65-F5344CB8AC3E}">
        <p14:creationId xmlns:p14="http://schemas.microsoft.com/office/powerpoint/2010/main" val="114471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07B7B-ACE1-4B96-87C1-42E5F1FDD9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12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07B7B-ACE1-4B96-87C1-42E5F1FDD9C6}" type="slidenum">
              <a:rPr lang="en-US" smtClean="0"/>
              <a:t>14</a:t>
            </a:fld>
            <a:endParaRPr lang="en-US" dirty="0"/>
          </a:p>
        </p:txBody>
      </p:sp>
    </p:spTree>
    <p:extLst>
      <p:ext uri="{BB962C8B-B14F-4D97-AF65-F5344CB8AC3E}">
        <p14:creationId xmlns:p14="http://schemas.microsoft.com/office/powerpoint/2010/main" val="1144713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8794541"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lumMod val="50000"/>
                  </a:srgbClr>
                </a:solidFill>
              </a:rPr>
              <a:pPr defTabSz="914377"/>
              <a:t>‹#›</a:t>
            </a:fld>
            <a:endParaRPr lang="en-US" dirty="0">
              <a:solidFill>
                <a:srgbClr val="FFFFFF">
                  <a:lumMod val="50000"/>
                </a:srgbClr>
              </a:solidFill>
            </a:endParaRPr>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191098" y="2792186"/>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637523" y="3296307"/>
            <a:ext cx="4060236"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59" y="678230"/>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464048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872FAA40-4059-4A74-859D-9F3C9F1A358D}"/>
              </a:ext>
            </a:extLst>
          </p:cNvPr>
          <p:cNvSpPr>
            <a:spLocks noGrp="1"/>
          </p:cNvSpPr>
          <p:nvPr>
            <p:ph type="sldNum" sz="quarter" idx="4"/>
          </p:nvPr>
        </p:nvSpPr>
        <p:spPr>
          <a:xfrm>
            <a:off x="207885" y="633492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spTree>
    <p:extLst>
      <p:ext uri="{BB962C8B-B14F-4D97-AF65-F5344CB8AC3E}">
        <p14:creationId xmlns:p14="http://schemas.microsoft.com/office/powerpoint/2010/main" val="1634551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09" t="949" r="1734" b="67708"/>
          <a:stretch/>
        </p:blipFill>
        <p:spPr>
          <a:xfrm>
            <a:off x="0" y="-6002"/>
            <a:ext cx="12192000" cy="5263802"/>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picture containing drawing&#10;&#10;Description automatically generated">
            <a:extLst>
              <a:ext uri="{FF2B5EF4-FFF2-40B4-BE49-F238E27FC236}">
                <a16:creationId xmlns:a16="http://schemas.microsoft.com/office/drawing/2014/main" id="{0BA3DA1B-D3E1-401B-B0B0-308FD98CD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4257" y="5506720"/>
            <a:ext cx="2704392" cy="1244019"/>
          </a:xfrm>
          <a:prstGeom prst="rect">
            <a:avLst/>
          </a:prstGeom>
        </p:spPr>
      </p:pic>
      <p:sp>
        <p:nvSpPr>
          <p:cNvPr id="11" name="Rectangle 10">
            <a:extLst>
              <a:ext uri="{FF2B5EF4-FFF2-40B4-BE49-F238E27FC236}">
                <a16:creationId xmlns:a16="http://schemas.microsoft.com/office/drawing/2014/main" id="{F8CA21FC-9698-4140-B1C4-21D3CC1C9E2F}"/>
              </a:ext>
            </a:extLst>
          </p:cNvPr>
          <p:cNvSpPr/>
          <p:nvPr userDrawn="1"/>
        </p:nvSpPr>
        <p:spPr>
          <a:xfrm>
            <a:off x="1337366" y="6565477"/>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3552046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085" t="4530" r="81781" b="807"/>
          <a:stretch/>
        </p:blipFill>
        <p:spPr>
          <a:xfrm rot="5400000">
            <a:off x="5447377" y="-5466057"/>
            <a:ext cx="1308331" cy="12203084"/>
          </a:xfrm>
          <a:prstGeom prst="rect">
            <a:avLst/>
          </a:prstGeom>
        </p:spPr>
      </p:pic>
      <p:sp>
        <p:nvSpPr>
          <p:cNvPr id="2" name="Title 1"/>
          <p:cNvSpPr>
            <a:spLocks noGrp="1"/>
          </p:cNvSpPr>
          <p:nvPr>
            <p:ph type="title"/>
          </p:nvPr>
        </p:nvSpPr>
        <p:spPr>
          <a:xfrm>
            <a:off x="688910" y="325570"/>
            <a:ext cx="10515600" cy="717226"/>
          </a:xfrm>
        </p:spPr>
        <p:txBody>
          <a:bodyPr>
            <a:normAutofit/>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Tree>
    <p:extLst>
      <p:ext uri="{BB962C8B-B14F-4D97-AF65-F5344CB8AC3E}">
        <p14:creationId xmlns:p14="http://schemas.microsoft.com/office/powerpoint/2010/main" val="369063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09" t="949" r="1734" b="67708"/>
          <a:stretch/>
        </p:blipFill>
        <p:spPr>
          <a:xfrm>
            <a:off x="0" y="-6002"/>
            <a:ext cx="12192000" cy="5263802"/>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02675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085" t="4530" r="81781" b="807"/>
          <a:stretch/>
        </p:blipFill>
        <p:spPr>
          <a:xfrm rot="5400000">
            <a:off x="5447377" y="-5466057"/>
            <a:ext cx="1308331" cy="12203084"/>
          </a:xfrm>
          <a:prstGeom prst="rect">
            <a:avLst/>
          </a:prstGeom>
        </p:spPr>
      </p:pic>
      <p:sp>
        <p:nvSpPr>
          <p:cNvPr id="2" name="Title 1"/>
          <p:cNvSpPr>
            <a:spLocks noGrp="1"/>
          </p:cNvSpPr>
          <p:nvPr>
            <p:ph type="title"/>
          </p:nvPr>
        </p:nvSpPr>
        <p:spPr>
          <a:xfrm>
            <a:off x="688910" y="325570"/>
            <a:ext cx="10515600" cy="717226"/>
          </a:xfrm>
        </p:spPr>
        <p:txBody>
          <a:bodyPr>
            <a:normAutofit/>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8910" y="6167305"/>
            <a:ext cx="2743200" cy="365125"/>
          </a:xfrm>
        </p:spPr>
        <p:txBody>
          <a:bodyPr/>
          <a:lstStyle/>
          <a:p>
            <a:fld id="{5585C4EF-D8B5-47EE-B68C-7BB87C7B3387}" type="slidenum">
              <a:rPr lang="en-US" smtClean="0"/>
              <a:pPr/>
              <a:t>‹#›</a:t>
            </a:fld>
            <a:endParaRPr lang="en-US" dirty="0"/>
          </a:p>
        </p:txBody>
      </p:sp>
    </p:spTree>
    <p:extLst>
      <p:ext uri="{BB962C8B-B14F-4D97-AF65-F5344CB8AC3E}">
        <p14:creationId xmlns:p14="http://schemas.microsoft.com/office/powerpoint/2010/main" val="268647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170F-A145-4A76-AB4E-941DBA3E359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F1D72A-94EE-4592-9734-F5ABF98FDB11}"/>
              </a:ext>
            </a:extLst>
          </p:cNvPr>
          <p:cNvSpPr>
            <a:spLocks noGrp="1"/>
          </p:cNvSpPr>
          <p:nvPr>
            <p:ph type="sldNum" sz="quarter" idx="10"/>
          </p:nvPr>
        </p:nvSpPr>
        <p:spPr/>
        <p:txBody>
          <a:bodyPr/>
          <a:lstStyle/>
          <a:p>
            <a:fld id="{5585C4EF-D8B5-47EE-B68C-7BB87C7B3387}" type="slidenum">
              <a:rPr lang="en-US" smtClean="0"/>
              <a:pPr/>
              <a:t>‹#›</a:t>
            </a:fld>
            <a:endParaRPr lang="en-US" dirty="0"/>
          </a:p>
        </p:txBody>
      </p:sp>
      <p:pic>
        <p:nvPicPr>
          <p:cNvPr id="4" name="Picture 3">
            <a:extLst>
              <a:ext uri="{FF2B5EF4-FFF2-40B4-BE49-F238E27FC236}">
                <a16:creationId xmlns:a16="http://schemas.microsoft.com/office/drawing/2014/main" id="{DCCB9635-CEE2-4F5C-A361-C025BF449D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35" t="34902" r="53807" b="34390"/>
          <a:stretch/>
        </p:blipFill>
        <p:spPr>
          <a:xfrm>
            <a:off x="0" y="0"/>
            <a:ext cx="6908800" cy="6863732"/>
          </a:xfrm>
          <a:prstGeom prst="rect">
            <a:avLst/>
          </a:prstGeom>
        </p:spPr>
      </p:pic>
      <p:sp>
        <p:nvSpPr>
          <p:cNvPr id="5" name="Rectangle 4">
            <a:extLst>
              <a:ext uri="{FF2B5EF4-FFF2-40B4-BE49-F238E27FC236}">
                <a16:creationId xmlns:a16="http://schemas.microsoft.com/office/drawing/2014/main" id="{D923F252-9567-4A8B-9B59-4E9391AA830D}"/>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340577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09" t="949" r="1734" b="67708"/>
          <a:stretch/>
        </p:blipFill>
        <p:spPr>
          <a:xfrm>
            <a:off x="0" y="-6002"/>
            <a:ext cx="12192000" cy="5263802"/>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739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085" t="4530" r="81781" b="807"/>
          <a:stretch/>
        </p:blipFill>
        <p:spPr>
          <a:xfrm rot="5400000">
            <a:off x="5447377" y="-5466057"/>
            <a:ext cx="1308331" cy="12203084"/>
          </a:xfrm>
          <a:prstGeom prst="rect">
            <a:avLst/>
          </a:prstGeom>
        </p:spPr>
      </p:pic>
      <p:sp>
        <p:nvSpPr>
          <p:cNvPr id="2" name="Title 1"/>
          <p:cNvSpPr>
            <a:spLocks noGrp="1"/>
          </p:cNvSpPr>
          <p:nvPr>
            <p:ph type="title"/>
          </p:nvPr>
        </p:nvSpPr>
        <p:spPr>
          <a:xfrm>
            <a:off x="688910" y="325570"/>
            <a:ext cx="10515600" cy="717226"/>
          </a:xfrm>
        </p:spPr>
        <p:txBody>
          <a:bodyPr>
            <a:normAutofit/>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Tree>
    <p:extLst>
      <p:ext uri="{BB962C8B-B14F-4D97-AF65-F5344CB8AC3E}">
        <p14:creationId xmlns:p14="http://schemas.microsoft.com/office/powerpoint/2010/main" val="1514951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513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43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8971372"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lumMod val="50000"/>
                  </a:srgbClr>
                </a:solidFill>
              </a:rPr>
              <a:pPr defTabSz="914377"/>
              <a:t>‹#›</a:t>
            </a:fld>
            <a:endParaRPr lang="en-US" dirty="0">
              <a:solidFill>
                <a:srgbClr val="FFFFFF">
                  <a:lumMod val="50000"/>
                </a:srgbClr>
              </a:solidFill>
            </a:endParaRP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59" y="678230"/>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329464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68503"/>
            <a:ext cx="10668000" cy="3657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7C3643A-5632-DE4A-9709-53D0590C1FD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0" name="Rectangle 9">
            <a:extLst>
              <a:ext uri="{FF2B5EF4-FFF2-40B4-BE49-F238E27FC236}">
                <a16:creationId xmlns:a16="http://schemas.microsoft.com/office/drawing/2014/main" id="{E31EFD5A-171C-E74A-B76F-294AFE417A14}"/>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2" name="Picture 11">
            <a:extLst>
              <a:ext uri="{FF2B5EF4-FFF2-40B4-BE49-F238E27FC236}">
                <a16:creationId xmlns:a16="http://schemas.microsoft.com/office/drawing/2014/main" id="{BD120F91-4708-1E41-9F59-879EE1D6B682}"/>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3" name="Title 1">
            <a:extLst>
              <a:ext uri="{FF2B5EF4-FFF2-40B4-BE49-F238E27FC236}">
                <a16:creationId xmlns:a16="http://schemas.microsoft.com/office/drawing/2014/main" id="{0E71206F-7092-7F4F-BD22-7033FCFFE826}"/>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98376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1A6730EC-7B9D-C945-A256-0DC2A176BE7F}"/>
              </a:ext>
            </a:extLst>
          </p:cNvPr>
          <p:cNvSpPr>
            <a:spLocks noGrp="1"/>
          </p:cNvSpPr>
          <p:nvPr>
            <p:ph type="sldNum" sz="quarter" idx="10"/>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1" name="Rectangle 10">
            <a:extLst>
              <a:ext uri="{FF2B5EF4-FFF2-40B4-BE49-F238E27FC236}">
                <a16:creationId xmlns:a16="http://schemas.microsoft.com/office/drawing/2014/main" id="{B60EC9FE-52AF-5F44-B4A8-EE3B39094086}"/>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3" name="Picture 12">
            <a:extLst>
              <a:ext uri="{FF2B5EF4-FFF2-40B4-BE49-F238E27FC236}">
                <a16:creationId xmlns:a16="http://schemas.microsoft.com/office/drawing/2014/main" id="{76132480-F325-4A41-987B-83FB117DE040}"/>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4" name="Title 1">
            <a:extLst>
              <a:ext uri="{FF2B5EF4-FFF2-40B4-BE49-F238E27FC236}">
                <a16:creationId xmlns:a16="http://schemas.microsoft.com/office/drawing/2014/main" id="{B31DD238-9B77-8B45-9DA1-B07952F821A9}"/>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924232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9100749"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1487941" y="2792186"/>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3934366" y="3296307"/>
            <a:ext cx="6655935"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59" y="678230"/>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Open Sans" panose="020B0606030504020204" pitchFamily="34" charset="0"/>
            </a:endParaRPr>
          </a:p>
        </p:txBody>
      </p:sp>
    </p:spTree>
    <p:extLst>
      <p:ext uri="{BB962C8B-B14F-4D97-AF65-F5344CB8AC3E}">
        <p14:creationId xmlns:p14="http://schemas.microsoft.com/office/powerpoint/2010/main" val="227974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90046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Oran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40FAD7-4555-B94E-B868-5363A3986DD6}"/>
              </a:ext>
            </a:extLst>
          </p:cNvPr>
          <p:cNvSpPr/>
          <p:nvPr/>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8" name="Picture 7">
            <a:extLst>
              <a:ext uri="{FF2B5EF4-FFF2-40B4-BE49-F238E27FC236}">
                <a16:creationId xmlns:a16="http://schemas.microsoft.com/office/drawing/2014/main" id="{416A8810-8746-B547-B942-E21595C1ACA2}"/>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Tree>
    <p:extLst>
      <p:ext uri="{BB962C8B-B14F-4D97-AF65-F5344CB8AC3E}">
        <p14:creationId xmlns:p14="http://schemas.microsoft.com/office/powerpoint/2010/main" val="4118848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Poll Ques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DDC8C5D3-DE8C-1248-91B4-C07EE06D1556}"/>
              </a:ext>
            </a:extLst>
          </p:cNvPr>
          <p:cNvPicPr>
            <a:picLocks noChangeAspect="1"/>
          </p:cNvPicPr>
          <p:nvPr userDrawn="1"/>
        </p:nvPicPr>
        <p:blipFill rotWithShape="1">
          <a:blip r:embed="rId2">
            <a:alphaModFix amt="15000"/>
          </a:blip>
          <a:srcRect l="12217" r="42408"/>
          <a:stretch/>
        </p:blipFill>
        <p:spPr>
          <a:xfrm>
            <a:off x="9237" y="0"/>
            <a:ext cx="3111747" cy="6858000"/>
          </a:xfrm>
          <a:prstGeom prst="rect">
            <a:avLst/>
          </a:prstGeom>
          <a:effectLst/>
        </p:spPr>
      </p:pic>
      <p:sp>
        <p:nvSpPr>
          <p:cNvPr id="13" name="Slide Number Placeholder 3">
            <a:extLst>
              <a:ext uri="{FF2B5EF4-FFF2-40B4-BE49-F238E27FC236}">
                <a16:creationId xmlns:a16="http://schemas.microsoft.com/office/drawing/2014/main" id="{63A53A42-F4D8-3A49-90D4-4500E96556E5}"/>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1620783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8" name="Picture 7">
            <a:extLst>
              <a:ext uri="{FF2B5EF4-FFF2-40B4-BE49-F238E27FC236}">
                <a16:creationId xmlns:a16="http://schemas.microsoft.com/office/drawing/2014/main" id="{BC076A4C-F64A-284D-A55D-689C51A876EE}"/>
              </a:ext>
            </a:extLst>
          </p:cNvPr>
          <p:cNvPicPr>
            <a:picLocks noChangeAspect="1"/>
          </p:cNvPicPr>
          <p:nvPr userDrawn="1"/>
        </p:nvPicPr>
        <p:blipFill rotWithShape="1">
          <a:blip r:embed="rId2">
            <a:alphaModFix amt="13000"/>
          </a:blip>
          <a:srcRect l="-2914" t="7786" r="-4280" b="3574"/>
          <a:stretch/>
        </p:blipFill>
        <p:spPr>
          <a:xfrm>
            <a:off x="1294459" y="-1"/>
            <a:ext cx="8293571" cy="6858001"/>
          </a:xfrm>
          <a:prstGeom prst="rect">
            <a:avLst/>
          </a:prstGeom>
        </p:spPr>
      </p:pic>
    </p:spTree>
    <p:extLst>
      <p:ext uri="{BB962C8B-B14F-4D97-AF65-F5344CB8AC3E}">
        <p14:creationId xmlns:p14="http://schemas.microsoft.com/office/powerpoint/2010/main" val="144380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E14AF7D5-1FC4-E648-9066-22910481ACC2}"/>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l="3333" t="14397" r="53254" b="11064"/>
          <a:stretch/>
        </p:blipFill>
        <p:spPr>
          <a:xfrm>
            <a:off x="1249304" y="0"/>
            <a:ext cx="8760179" cy="6858000"/>
          </a:xfrm>
          <a:prstGeom prst="rect">
            <a:avLst/>
          </a:prstGeom>
        </p:spPr>
      </p:pic>
    </p:spTree>
    <p:extLst>
      <p:ext uri="{BB962C8B-B14F-4D97-AF65-F5344CB8AC3E}">
        <p14:creationId xmlns:p14="http://schemas.microsoft.com/office/powerpoint/2010/main" val="2663468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Layout Circ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D16ED5D-FB08-2E43-9DA2-22D3EDD1B34F}"/>
              </a:ext>
            </a:extLst>
          </p:cNvPr>
          <p:cNvSpPr/>
          <p:nvPr userDrawn="1"/>
        </p:nvSpPr>
        <p:spPr>
          <a:xfrm>
            <a:off x="2" y="-5857"/>
            <a:ext cx="12191999" cy="248092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20" name="Picture 19">
            <a:extLst>
              <a:ext uri="{FF2B5EF4-FFF2-40B4-BE49-F238E27FC236}">
                <a16:creationId xmlns:a16="http://schemas.microsoft.com/office/drawing/2014/main" id="{26F27BEF-1056-ED41-9E83-C137FA46CA16}"/>
              </a:ext>
            </a:extLst>
          </p:cNvPr>
          <p:cNvPicPr>
            <a:picLocks noChangeAspect="1"/>
          </p:cNvPicPr>
          <p:nvPr userDrawn="1"/>
        </p:nvPicPr>
        <p:blipFill rotWithShape="1">
          <a:blip r:embed="rId2">
            <a:alphaModFix amt="15000"/>
          </a:blip>
          <a:srcRect t="14888" b="15216"/>
          <a:stretch/>
        </p:blipFill>
        <p:spPr>
          <a:xfrm>
            <a:off x="14051" y="-9167"/>
            <a:ext cx="3549471" cy="2480925"/>
          </a:xfrm>
          <a:prstGeom prst="rect">
            <a:avLst/>
          </a:prstGeom>
        </p:spPr>
      </p:pic>
      <p:sp>
        <p:nvSpPr>
          <p:cNvPr id="30" name="Title 1">
            <a:extLst>
              <a:ext uri="{FF2B5EF4-FFF2-40B4-BE49-F238E27FC236}">
                <a16:creationId xmlns:a16="http://schemas.microsoft.com/office/drawing/2014/main" id="{770905FA-99B7-9D40-9991-556060A885D0}"/>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7" name="Content Placeholder 13">
            <a:extLst>
              <a:ext uri="{FF2B5EF4-FFF2-40B4-BE49-F238E27FC236}">
                <a16:creationId xmlns:a16="http://schemas.microsoft.com/office/drawing/2014/main" id="{50608A07-07A2-5B41-9773-58F8928B0573}"/>
              </a:ext>
            </a:extLst>
          </p:cNvPr>
          <p:cNvSpPr>
            <a:spLocks noGrp="1"/>
          </p:cNvSpPr>
          <p:nvPr>
            <p:ph sz="quarter" idx="18" hasCustomPrompt="1"/>
          </p:nvPr>
        </p:nvSpPr>
        <p:spPr>
          <a:xfrm>
            <a:off x="1949408" y="3935347"/>
            <a:ext cx="2262735" cy="1894813"/>
          </a:xfrm>
        </p:spPr>
        <p:txBody>
          <a:bodyPr>
            <a:normAutofit/>
          </a:bodyPr>
          <a:lstStyle>
            <a:lvl1pPr marL="0" indent="0" algn="ctr">
              <a:lnSpc>
                <a:spcPct val="80000"/>
              </a:lnSpc>
              <a:spcBef>
                <a:spcPts val="0"/>
              </a:spcBef>
              <a:buNone/>
              <a:defRPr sz="1867" b="1">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1" name="Picture Placeholder 3">
            <a:extLst>
              <a:ext uri="{FF2B5EF4-FFF2-40B4-BE49-F238E27FC236}">
                <a16:creationId xmlns:a16="http://schemas.microsoft.com/office/drawing/2014/main" id="{4AFFD2BA-9250-C84A-9389-93D60B4A2BC3}"/>
              </a:ext>
            </a:extLst>
          </p:cNvPr>
          <p:cNvSpPr>
            <a:spLocks noGrp="1"/>
          </p:cNvSpPr>
          <p:nvPr>
            <p:ph type="pic" sz="quarter" idx="10"/>
          </p:nvPr>
        </p:nvSpPr>
        <p:spPr>
          <a:xfrm>
            <a:off x="2214354" y="1923965"/>
            <a:ext cx="1732843" cy="1732843"/>
          </a:xfrm>
          <a:prstGeom prst="ellipse">
            <a:avLst/>
          </a:prstGeom>
          <a:solidFill>
            <a:schemeClr val="bg1">
              <a:lumMod val="95000"/>
            </a:schemeClr>
          </a:solidFill>
          <a:ln w="3175">
            <a:solidFill>
              <a:schemeClr val="bg1">
                <a:lumMod val="50000"/>
                <a:alpha val="40000"/>
              </a:schemeClr>
            </a:solidFill>
          </a:ln>
          <a:effectLst>
            <a:outerShdw dist="50800" dir="7200000" algn="t" rotWithShape="0">
              <a:schemeClr val="accent1"/>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2" name="Picture Placeholder 3">
            <a:extLst>
              <a:ext uri="{FF2B5EF4-FFF2-40B4-BE49-F238E27FC236}">
                <a16:creationId xmlns:a16="http://schemas.microsoft.com/office/drawing/2014/main" id="{3316CF96-DD20-9C43-85E5-95D89A599045}"/>
              </a:ext>
            </a:extLst>
          </p:cNvPr>
          <p:cNvSpPr>
            <a:spLocks noGrp="1"/>
          </p:cNvSpPr>
          <p:nvPr>
            <p:ph type="pic" sz="quarter" idx="19"/>
          </p:nvPr>
        </p:nvSpPr>
        <p:spPr>
          <a:xfrm>
            <a:off x="5086657" y="1923965"/>
            <a:ext cx="1732843" cy="1732843"/>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3"/>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3" name="Picture Placeholder 3">
            <a:extLst>
              <a:ext uri="{FF2B5EF4-FFF2-40B4-BE49-F238E27FC236}">
                <a16:creationId xmlns:a16="http://schemas.microsoft.com/office/drawing/2014/main" id="{EC478BBC-6FCE-6444-A271-BBFD04AB583F}"/>
              </a:ext>
            </a:extLst>
          </p:cNvPr>
          <p:cNvSpPr>
            <a:spLocks noGrp="1"/>
          </p:cNvSpPr>
          <p:nvPr>
            <p:ph type="pic" sz="quarter" idx="21"/>
          </p:nvPr>
        </p:nvSpPr>
        <p:spPr>
          <a:xfrm>
            <a:off x="7958961" y="1923965"/>
            <a:ext cx="1732843" cy="1732843"/>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6" name="Content Placeholder 13">
            <a:extLst>
              <a:ext uri="{FF2B5EF4-FFF2-40B4-BE49-F238E27FC236}">
                <a16:creationId xmlns:a16="http://schemas.microsoft.com/office/drawing/2014/main" id="{61D70F31-9206-9242-91C9-D14DD6B29D7A}"/>
              </a:ext>
            </a:extLst>
          </p:cNvPr>
          <p:cNvSpPr>
            <a:spLocks noGrp="1"/>
          </p:cNvSpPr>
          <p:nvPr>
            <p:ph sz="quarter" idx="46" hasCustomPrompt="1"/>
          </p:nvPr>
        </p:nvSpPr>
        <p:spPr>
          <a:xfrm>
            <a:off x="4821711" y="3935347"/>
            <a:ext cx="2262735" cy="1894813"/>
          </a:xfrm>
        </p:spPr>
        <p:txBody>
          <a:bodyPr>
            <a:normAutofit/>
          </a:bodyPr>
          <a:lstStyle>
            <a:lvl1pPr marL="0" indent="0" algn="ctr">
              <a:lnSpc>
                <a:spcPct val="80000"/>
              </a:lnSpc>
              <a:spcBef>
                <a:spcPts val="0"/>
              </a:spcBef>
              <a:buNone/>
              <a:defRPr sz="1867" b="1">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Content Placeholder 13">
            <a:extLst>
              <a:ext uri="{FF2B5EF4-FFF2-40B4-BE49-F238E27FC236}">
                <a16:creationId xmlns:a16="http://schemas.microsoft.com/office/drawing/2014/main" id="{886ED651-FB90-C640-A4D2-75FA5DF44210}"/>
              </a:ext>
            </a:extLst>
          </p:cNvPr>
          <p:cNvSpPr>
            <a:spLocks noGrp="1"/>
          </p:cNvSpPr>
          <p:nvPr>
            <p:ph sz="quarter" idx="47" hasCustomPrompt="1"/>
          </p:nvPr>
        </p:nvSpPr>
        <p:spPr>
          <a:xfrm>
            <a:off x="7694015" y="3935347"/>
            <a:ext cx="2262735" cy="1894813"/>
          </a:xfrm>
        </p:spPr>
        <p:txBody>
          <a:bodyPr>
            <a:normAutofit/>
          </a:bodyPr>
          <a:lstStyle>
            <a:lvl1pPr marL="0" indent="0" algn="ctr">
              <a:lnSpc>
                <a:spcPct val="80000"/>
              </a:lnSpc>
              <a:spcBef>
                <a:spcPts val="0"/>
              </a:spcBef>
              <a:buNone/>
              <a:defRPr sz="1867" b="1">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8" name="Slide Number Placeholder 3">
            <a:extLst>
              <a:ext uri="{FF2B5EF4-FFF2-40B4-BE49-F238E27FC236}">
                <a16:creationId xmlns:a16="http://schemas.microsoft.com/office/drawing/2014/main" id="{44EFC380-1B30-F24E-9F7F-354D42C25E3B}"/>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32" name="Picture 31">
            <a:extLst>
              <a:ext uri="{FF2B5EF4-FFF2-40B4-BE49-F238E27FC236}">
                <a16:creationId xmlns:a16="http://schemas.microsoft.com/office/drawing/2014/main" id="{59B0121D-F3A9-EB4B-9AEB-235A7C3C5126}"/>
              </a:ext>
            </a:extLst>
          </p:cNvPr>
          <p:cNvPicPr>
            <a:picLocks noChangeAspect="1"/>
          </p:cNvPicPr>
          <p:nvPr userDrawn="1"/>
        </p:nvPicPr>
        <p:blipFill>
          <a:blip r:embed="rId3"/>
          <a:stretch>
            <a:fillRect/>
          </a:stretch>
        </p:blipFill>
        <p:spPr>
          <a:xfrm>
            <a:off x="10365536" y="336664"/>
            <a:ext cx="1489797" cy="783843"/>
          </a:xfrm>
          <a:prstGeom prst="rect">
            <a:avLst/>
          </a:prstGeom>
          <a:noFill/>
          <a:effectLst>
            <a:outerShdw blurRad="50800" dist="38100" dir="5400000" algn="t" rotWithShape="0">
              <a:schemeClr val="accent5">
                <a:lumMod val="75000"/>
                <a:alpha val="40000"/>
              </a:schemeClr>
            </a:outerShdw>
          </a:effectLst>
        </p:spPr>
      </p:pic>
    </p:spTree>
    <p:extLst>
      <p:ext uri="{BB962C8B-B14F-4D97-AF65-F5344CB8AC3E}">
        <p14:creationId xmlns:p14="http://schemas.microsoft.com/office/powerpoint/2010/main" val="3318670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r="43380"/>
          <a:stretch/>
        </p:blipFill>
        <p:spPr>
          <a:xfrm>
            <a:off x="0" y="0"/>
            <a:ext cx="3120984" cy="6858000"/>
          </a:xfrm>
          <a:prstGeom prst="rect">
            <a:avLst/>
          </a:prstGeom>
        </p:spPr>
      </p:pic>
    </p:spTree>
    <p:extLst>
      <p:ext uri="{BB962C8B-B14F-4D97-AF65-F5344CB8AC3E}">
        <p14:creationId xmlns:p14="http://schemas.microsoft.com/office/powerpoint/2010/main" val="3159208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solidFill>
              </a:rPr>
              <a:pPr defTabSz="914377"/>
              <a:t>‹#›</a:t>
            </a:fld>
            <a:endParaRPr lang="en-US" dirty="0">
              <a:solidFill>
                <a:srgbClr val="FFFFFF"/>
              </a:solidFill>
            </a:endParaRPr>
          </a:p>
        </p:txBody>
      </p:sp>
      <p:pic>
        <p:nvPicPr>
          <p:cNvPr id="10" name="Picture 9">
            <a:extLst>
              <a:ext uri="{FF2B5EF4-FFF2-40B4-BE49-F238E27FC236}">
                <a16:creationId xmlns:a16="http://schemas.microsoft.com/office/drawing/2014/main" id="{F6681DB3-63FB-7842-92EB-3B2457BABDB9}"/>
              </a:ext>
            </a:extLst>
          </p:cNvPr>
          <p:cNvPicPr>
            <a:picLocks noChangeAspect="1"/>
          </p:cNvPicPr>
          <p:nvPr userDrawn="1"/>
        </p:nvPicPr>
        <p:blipFill>
          <a:blip r:embed="rId2">
            <a:alphaModFix amt="15000"/>
          </a:blip>
          <a:stretch>
            <a:fillRect/>
          </a:stretch>
        </p:blipFill>
        <p:spPr>
          <a:xfrm>
            <a:off x="1535287" y="-556919"/>
            <a:ext cx="7721600" cy="7721600"/>
          </a:xfrm>
          <a:prstGeom prst="rect">
            <a:avLst/>
          </a:prstGeom>
        </p:spPr>
      </p:pic>
      <p:sp>
        <p:nvSpPr>
          <p:cNvPr id="6" name="Rectangle 5">
            <a:extLst>
              <a:ext uri="{FF2B5EF4-FFF2-40B4-BE49-F238E27FC236}">
                <a16:creationId xmlns:a16="http://schemas.microsoft.com/office/drawing/2014/main" id="{D16532EB-5008-4DB9-AE59-2FC187B689FD}"/>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349270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a:stretch/>
        </p:blipFill>
        <p:spPr>
          <a:xfrm>
            <a:off x="0" y="0"/>
            <a:ext cx="6096000" cy="6858000"/>
          </a:xfrm>
          <a:prstGeom prst="rect">
            <a:avLst/>
          </a:prstGeom>
        </p:spPr>
      </p:pic>
    </p:spTree>
    <p:extLst>
      <p:ext uri="{BB962C8B-B14F-4D97-AF65-F5344CB8AC3E}">
        <p14:creationId xmlns:p14="http://schemas.microsoft.com/office/powerpoint/2010/main" val="330000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Only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40FAD7-4555-B94E-B868-5363A3986DD6}"/>
              </a:ext>
            </a:extLst>
          </p:cNvPr>
          <p:cNvSpPr/>
          <p:nvPr/>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CBC1F07A-5583-E94A-A5C9-A5C0DB609174}"/>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Tree>
    <p:extLst>
      <p:ext uri="{BB962C8B-B14F-4D97-AF65-F5344CB8AC3E}">
        <p14:creationId xmlns:p14="http://schemas.microsoft.com/office/powerpoint/2010/main" val="4278811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reaker Page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5"/>
              </a:gs>
              <a:gs pos="100000">
                <a:schemeClr val="accent5">
                  <a:lumMod val="5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38F0C77A-4787-2642-9AB1-B8A40CD71C1B}"/>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9CDA4435-3BA7-FC44-9329-08F68FF9DE7F}"/>
              </a:ext>
            </a:extLst>
          </p:cNvPr>
          <p:cNvPicPr>
            <a:picLocks noChangeAspect="1"/>
          </p:cNvPicPr>
          <p:nvPr userDrawn="1"/>
        </p:nvPicPr>
        <p:blipFill>
          <a:blip r:embed="rId2">
            <a:alphaModFix amt="20000"/>
          </a:blip>
          <a:stretch>
            <a:fillRect/>
          </a:stretch>
        </p:blipFill>
        <p:spPr>
          <a:xfrm>
            <a:off x="0" y="0"/>
            <a:ext cx="6858000" cy="6858000"/>
          </a:xfrm>
          <a:prstGeom prst="rect">
            <a:avLst/>
          </a:prstGeom>
        </p:spPr>
      </p:pic>
    </p:spTree>
    <p:extLst>
      <p:ext uri="{BB962C8B-B14F-4D97-AF65-F5344CB8AC3E}">
        <p14:creationId xmlns:p14="http://schemas.microsoft.com/office/powerpoint/2010/main" val="361583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reaker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lumMod val="40000"/>
                  <a:lumOff val="60000"/>
                </a:schemeClr>
              </a:gs>
              <a:gs pos="100000">
                <a:schemeClr val="accent1"/>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DDC8C5D3-DE8C-1248-91B4-C07EE06D1556}"/>
              </a:ext>
            </a:extLst>
          </p:cNvPr>
          <p:cNvPicPr>
            <a:picLocks noChangeAspect="1"/>
          </p:cNvPicPr>
          <p:nvPr userDrawn="1"/>
        </p:nvPicPr>
        <p:blipFill>
          <a:blip r:embed="rId2">
            <a:alphaModFix amt="15000"/>
          </a:blip>
          <a:stretch>
            <a:fillRect/>
          </a:stretch>
        </p:blipFill>
        <p:spPr>
          <a:xfrm>
            <a:off x="2667000" y="0"/>
            <a:ext cx="6858000" cy="6858000"/>
          </a:xfrm>
          <a:prstGeom prst="rect">
            <a:avLst/>
          </a:prstGeom>
        </p:spPr>
      </p:pic>
      <p:sp>
        <p:nvSpPr>
          <p:cNvPr id="7" name="Slide Number Placeholder 3">
            <a:extLst>
              <a:ext uri="{FF2B5EF4-FFF2-40B4-BE49-F238E27FC236}">
                <a16:creationId xmlns:a16="http://schemas.microsoft.com/office/drawing/2014/main" id="{DDDAD53B-6D53-0148-9802-31188441DDD8}"/>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295846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reaker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lumMod val="40000"/>
                  <a:lumOff val="60000"/>
                </a:schemeClr>
              </a:gs>
              <a:gs pos="100000">
                <a:schemeClr val="accent1"/>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DDDAD53B-6D53-0148-9802-31188441DDD8}"/>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6" name="Picture 5">
            <a:extLst>
              <a:ext uri="{FF2B5EF4-FFF2-40B4-BE49-F238E27FC236}">
                <a16:creationId xmlns:a16="http://schemas.microsoft.com/office/drawing/2014/main" id="{43453885-BEB5-DF4E-B82B-30DFE45F2399}"/>
              </a:ext>
            </a:extLst>
          </p:cNvPr>
          <p:cNvPicPr>
            <a:picLocks noChangeAspect="1"/>
          </p:cNvPicPr>
          <p:nvPr userDrawn="1"/>
        </p:nvPicPr>
        <p:blipFill rotWithShape="1">
          <a:blip r:embed="rId2">
            <a:alphaModFix amt="20000"/>
          </a:blip>
          <a:srcRect l="11111"/>
          <a:stretch/>
        </p:blipFill>
        <p:spPr>
          <a:xfrm>
            <a:off x="0" y="0"/>
            <a:ext cx="6096000" cy="6858000"/>
          </a:xfrm>
          <a:prstGeom prst="rect">
            <a:avLst/>
          </a:prstGeom>
        </p:spPr>
      </p:pic>
    </p:spTree>
    <p:extLst>
      <p:ext uri="{BB962C8B-B14F-4D97-AF65-F5344CB8AC3E}">
        <p14:creationId xmlns:p14="http://schemas.microsoft.com/office/powerpoint/2010/main" val="638386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3"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3" y="-9165"/>
            <a:ext cx="3549471" cy="2178417"/>
          </a:xfrm>
          <a:prstGeom prst="rect">
            <a:avLst/>
          </a:prstGeom>
        </p:spPr>
      </p:pic>
      <p:sp>
        <p:nvSpPr>
          <p:cNvPr id="2" name="Title 1"/>
          <p:cNvSpPr>
            <a:spLocks noGrp="1"/>
          </p:cNvSpPr>
          <p:nvPr userDrawn="1">
            <p:ph type="title" hasCustomPrompt="1"/>
          </p:nvPr>
        </p:nvSpPr>
        <p:spPr>
          <a:xfrm>
            <a:off x="1489552" y="1301166"/>
            <a:ext cx="8794541"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1"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fld id="{6272C76B-FA32-574B-B651-7ED5D604AA6A}" type="slidenum">
              <a:rPr lang="en-US" smtClean="0">
                <a:solidFill>
                  <a:srgbClr val="FFFFFF">
                    <a:lumMod val="50000"/>
                  </a:srgbClr>
                </a:solidFill>
              </a:rPr>
              <a:pPr defTabSz="914354"/>
              <a:t>‹#›</a:t>
            </a:fld>
            <a:endParaRPr lang="en-US" dirty="0">
              <a:solidFill>
                <a:srgbClr val="FFFFFF">
                  <a:lumMod val="50000"/>
                </a:srgbClr>
              </a:solidFill>
            </a:endParaRPr>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191100" y="2792187"/>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637523" y="3296307"/>
            <a:ext cx="4060236"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44" indent="-128582">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60" y="678231"/>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179042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09" t="949" r="1734" b="67708"/>
          <a:stretch/>
        </p:blipFill>
        <p:spPr>
          <a:xfrm>
            <a:off x="0" y="-6002"/>
            <a:ext cx="12192000" cy="5263802"/>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94903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085" t="4530" r="81781" b="807"/>
          <a:stretch/>
        </p:blipFill>
        <p:spPr>
          <a:xfrm rot="5400000">
            <a:off x="5447377" y="-5466057"/>
            <a:ext cx="1308331" cy="12203084"/>
          </a:xfrm>
          <a:prstGeom prst="rect">
            <a:avLst/>
          </a:prstGeom>
        </p:spPr>
      </p:pic>
      <p:sp>
        <p:nvSpPr>
          <p:cNvPr id="2" name="Title 1"/>
          <p:cNvSpPr>
            <a:spLocks noGrp="1"/>
          </p:cNvSpPr>
          <p:nvPr>
            <p:ph type="title"/>
          </p:nvPr>
        </p:nvSpPr>
        <p:spPr>
          <a:xfrm>
            <a:off x="688910" y="325570"/>
            <a:ext cx="10515600" cy="717226"/>
          </a:xfrm>
        </p:spPr>
        <p:txBody>
          <a:bodyPr>
            <a:normAutofit/>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Tree>
    <p:extLst>
      <p:ext uri="{BB962C8B-B14F-4D97-AF65-F5344CB8AC3E}">
        <p14:creationId xmlns:p14="http://schemas.microsoft.com/office/powerpoint/2010/main" val="1667660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771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873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solidFill>
              </a:rPr>
              <a:pPr defTabSz="914377"/>
              <a:t>‹#›</a:t>
            </a:fld>
            <a:endParaRPr lang="en-US" dirty="0">
              <a:solidFill>
                <a:srgbClr val="FFFFFF"/>
              </a:solidFill>
            </a:endParaRPr>
          </a:p>
        </p:txBody>
      </p:sp>
      <p:pic>
        <p:nvPicPr>
          <p:cNvPr id="8" name="Picture 7">
            <a:extLst>
              <a:ext uri="{FF2B5EF4-FFF2-40B4-BE49-F238E27FC236}">
                <a16:creationId xmlns:a16="http://schemas.microsoft.com/office/drawing/2014/main" id="{BC076A4C-F64A-284D-A55D-689C51A876EE}"/>
              </a:ext>
            </a:extLst>
          </p:cNvPr>
          <p:cNvPicPr>
            <a:picLocks noChangeAspect="1"/>
          </p:cNvPicPr>
          <p:nvPr userDrawn="1"/>
        </p:nvPicPr>
        <p:blipFill rotWithShape="1">
          <a:blip r:embed="rId2">
            <a:alphaModFix amt="13000"/>
          </a:blip>
          <a:srcRect l="-2914" t="7786" r="-4280" b="3574"/>
          <a:stretch/>
        </p:blipFill>
        <p:spPr>
          <a:xfrm>
            <a:off x="1294459" y="-1"/>
            <a:ext cx="8293571" cy="6858001"/>
          </a:xfrm>
          <a:prstGeom prst="rect">
            <a:avLst/>
          </a:prstGeom>
        </p:spPr>
      </p:pic>
      <p:sp>
        <p:nvSpPr>
          <p:cNvPr id="6" name="Rectangle 5">
            <a:extLst>
              <a:ext uri="{FF2B5EF4-FFF2-40B4-BE49-F238E27FC236}">
                <a16:creationId xmlns:a16="http://schemas.microsoft.com/office/drawing/2014/main" id="{9FE76AE7-DABA-4533-82C6-BC56C0E8DBBA}"/>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1656586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68503"/>
            <a:ext cx="10668000" cy="3657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7C3643A-5632-DE4A-9709-53D0590C1FD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0" name="Rectangle 9">
            <a:extLst>
              <a:ext uri="{FF2B5EF4-FFF2-40B4-BE49-F238E27FC236}">
                <a16:creationId xmlns:a16="http://schemas.microsoft.com/office/drawing/2014/main" id="{E31EFD5A-171C-E74A-B76F-294AFE417A14}"/>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2" name="Picture 11">
            <a:extLst>
              <a:ext uri="{FF2B5EF4-FFF2-40B4-BE49-F238E27FC236}">
                <a16:creationId xmlns:a16="http://schemas.microsoft.com/office/drawing/2014/main" id="{BD120F91-4708-1E41-9F59-879EE1D6B682}"/>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3" name="Title 1">
            <a:extLst>
              <a:ext uri="{FF2B5EF4-FFF2-40B4-BE49-F238E27FC236}">
                <a16:creationId xmlns:a16="http://schemas.microsoft.com/office/drawing/2014/main" id="{0E71206F-7092-7F4F-BD22-7033FCFFE826}"/>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114000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1A6730EC-7B9D-C945-A256-0DC2A176BE7F}"/>
              </a:ext>
            </a:extLst>
          </p:cNvPr>
          <p:cNvSpPr>
            <a:spLocks noGrp="1"/>
          </p:cNvSpPr>
          <p:nvPr>
            <p:ph type="sldNum" sz="quarter" idx="10"/>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1" name="Rectangle 10">
            <a:extLst>
              <a:ext uri="{FF2B5EF4-FFF2-40B4-BE49-F238E27FC236}">
                <a16:creationId xmlns:a16="http://schemas.microsoft.com/office/drawing/2014/main" id="{B60EC9FE-52AF-5F44-B4A8-EE3B39094086}"/>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3" name="Picture 12">
            <a:extLst>
              <a:ext uri="{FF2B5EF4-FFF2-40B4-BE49-F238E27FC236}">
                <a16:creationId xmlns:a16="http://schemas.microsoft.com/office/drawing/2014/main" id="{76132480-F325-4A41-987B-83FB117DE040}"/>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4" name="Title 1">
            <a:extLst>
              <a:ext uri="{FF2B5EF4-FFF2-40B4-BE49-F238E27FC236}">
                <a16:creationId xmlns:a16="http://schemas.microsoft.com/office/drawing/2014/main" id="{B31DD238-9B77-8B45-9DA1-B07952F821A9}"/>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568574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9100749"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1487941" y="2792186"/>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3934366" y="3296307"/>
            <a:ext cx="6655935"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59" y="678230"/>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Open Sans" panose="020B0606030504020204" pitchFamily="34" charset="0"/>
            </a:endParaRPr>
          </a:p>
        </p:txBody>
      </p:sp>
    </p:spTree>
    <p:extLst>
      <p:ext uri="{BB962C8B-B14F-4D97-AF65-F5344CB8AC3E}">
        <p14:creationId xmlns:p14="http://schemas.microsoft.com/office/powerpoint/2010/main" val="618677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7797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Oran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40FAD7-4555-B94E-B868-5363A3986DD6}"/>
              </a:ext>
            </a:extLst>
          </p:cNvPr>
          <p:cNvSpPr/>
          <p:nvPr/>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8" name="Picture 7">
            <a:extLst>
              <a:ext uri="{FF2B5EF4-FFF2-40B4-BE49-F238E27FC236}">
                <a16:creationId xmlns:a16="http://schemas.microsoft.com/office/drawing/2014/main" id="{416A8810-8746-B547-B942-E21595C1ACA2}"/>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Tree>
    <p:extLst>
      <p:ext uri="{BB962C8B-B14F-4D97-AF65-F5344CB8AC3E}">
        <p14:creationId xmlns:p14="http://schemas.microsoft.com/office/powerpoint/2010/main" val="3103019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Poll Ques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DDC8C5D3-DE8C-1248-91B4-C07EE06D1556}"/>
              </a:ext>
            </a:extLst>
          </p:cNvPr>
          <p:cNvPicPr>
            <a:picLocks noChangeAspect="1"/>
          </p:cNvPicPr>
          <p:nvPr userDrawn="1"/>
        </p:nvPicPr>
        <p:blipFill rotWithShape="1">
          <a:blip r:embed="rId2">
            <a:alphaModFix amt="15000"/>
          </a:blip>
          <a:srcRect l="12217" r="42408"/>
          <a:stretch/>
        </p:blipFill>
        <p:spPr>
          <a:xfrm>
            <a:off x="9237" y="0"/>
            <a:ext cx="3111747" cy="6858000"/>
          </a:xfrm>
          <a:prstGeom prst="rect">
            <a:avLst/>
          </a:prstGeom>
          <a:effectLst/>
        </p:spPr>
      </p:pic>
      <p:sp>
        <p:nvSpPr>
          <p:cNvPr id="13" name="Slide Number Placeholder 3">
            <a:extLst>
              <a:ext uri="{FF2B5EF4-FFF2-40B4-BE49-F238E27FC236}">
                <a16:creationId xmlns:a16="http://schemas.microsoft.com/office/drawing/2014/main" id="{63A53A42-F4D8-3A49-90D4-4500E96556E5}"/>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96223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8" name="Picture 7">
            <a:extLst>
              <a:ext uri="{FF2B5EF4-FFF2-40B4-BE49-F238E27FC236}">
                <a16:creationId xmlns:a16="http://schemas.microsoft.com/office/drawing/2014/main" id="{BC076A4C-F64A-284D-A55D-689C51A876EE}"/>
              </a:ext>
            </a:extLst>
          </p:cNvPr>
          <p:cNvPicPr>
            <a:picLocks noChangeAspect="1"/>
          </p:cNvPicPr>
          <p:nvPr userDrawn="1"/>
        </p:nvPicPr>
        <p:blipFill rotWithShape="1">
          <a:blip r:embed="rId2">
            <a:alphaModFix amt="13000"/>
          </a:blip>
          <a:srcRect l="-2914" t="7786" r="-4280" b="3574"/>
          <a:stretch/>
        </p:blipFill>
        <p:spPr>
          <a:xfrm>
            <a:off x="1294459" y="-1"/>
            <a:ext cx="8293571" cy="6858001"/>
          </a:xfrm>
          <a:prstGeom prst="rect">
            <a:avLst/>
          </a:prstGeom>
        </p:spPr>
      </p:pic>
    </p:spTree>
    <p:extLst>
      <p:ext uri="{BB962C8B-B14F-4D97-AF65-F5344CB8AC3E}">
        <p14:creationId xmlns:p14="http://schemas.microsoft.com/office/powerpoint/2010/main" val="62815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E14AF7D5-1FC4-E648-9066-22910481ACC2}"/>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l="3333" t="14397" r="53254" b="11064"/>
          <a:stretch/>
        </p:blipFill>
        <p:spPr>
          <a:xfrm>
            <a:off x="1249304" y="0"/>
            <a:ext cx="8760179" cy="6858000"/>
          </a:xfrm>
          <a:prstGeom prst="rect">
            <a:avLst/>
          </a:prstGeom>
        </p:spPr>
      </p:pic>
    </p:spTree>
    <p:extLst>
      <p:ext uri="{BB962C8B-B14F-4D97-AF65-F5344CB8AC3E}">
        <p14:creationId xmlns:p14="http://schemas.microsoft.com/office/powerpoint/2010/main" val="2401091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Layout Circ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D16ED5D-FB08-2E43-9DA2-22D3EDD1B34F}"/>
              </a:ext>
            </a:extLst>
          </p:cNvPr>
          <p:cNvSpPr/>
          <p:nvPr userDrawn="1"/>
        </p:nvSpPr>
        <p:spPr>
          <a:xfrm>
            <a:off x="2" y="-5857"/>
            <a:ext cx="12191999" cy="248092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20" name="Picture 19">
            <a:extLst>
              <a:ext uri="{FF2B5EF4-FFF2-40B4-BE49-F238E27FC236}">
                <a16:creationId xmlns:a16="http://schemas.microsoft.com/office/drawing/2014/main" id="{26F27BEF-1056-ED41-9E83-C137FA46CA16}"/>
              </a:ext>
            </a:extLst>
          </p:cNvPr>
          <p:cNvPicPr>
            <a:picLocks noChangeAspect="1"/>
          </p:cNvPicPr>
          <p:nvPr userDrawn="1"/>
        </p:nvPicPr>
        <p:blipFill rotWithShape="1">
          <a:blip r:embed="rId2">
            <a:alphaModFix amt="15000"/>
          </a:blip>
          <a:srcRect t="14888" b="15216"/>
          <a:stretch/>
        </p:blipFill>
        <p:spPr>
          <a:xfrm>
            <a:off x="14051" y="-9167"/>
            <a:ext cx="3549471" cy="2480925"/>
          </a:xfrm>
          <a:prstGeom prst="rect">
            <a:avLst/>
          </a:prstGeom>
        </p:spPr>
      </p:pic>
      <p:sp>
        <p:nvSpPr>
          <p:cNvPr id="30" name="Title 1">
            <a:extLst>
              <a:ext uri="{FF2B5EF4-FFF2-40B4-BE49-F238E27FC236}">
                <a16:creationId xmlns:a16="http://schemas.microsoft.com/office/drawing/2014/main" id="{770905FA-99B7-9D40-9991-556060A885D0}"/>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7" name="Content Placeholder 13">
            <a:extLst>
              <a:ext uri="{FF2B5EF4-FFF2-40B4-BE49-F238E27FC236}">
                <a16:creationId xmlns:a16="http://schemas.microsoft.com/office/drawing/2014/main" id="{50608A07-07A2-5B41-9773-58F8928B0573}"/>
              </a:ext>
            </a:extLst>
          </p:cNvPr>
          <p:cNvSpPr>
            <a:spLocks noGrp="1"/>
          </p:cNvSpPr>
          <p:nvPr>
            <p:ph sz="quarter" idx="18" hasCustomPrompt="1"/>
          </p:nvPr>
        </p:nvSpPr>
        <p:spPr>
          <a:xfrm>
            <a:off x="1949408" y="3935347"/>
            <a:ext cx="2262735" cy="1894813"/>
          </a:xfrm>
        </p:spPr>
        <p:txBody>
          <a:bodyPr>
            <a:normAutofit/>
          </a:bodyPr>
          <a:lstStyle>
            <a:lvl1pPr marL="0" indent="0" algn="ctr">
              <a:lnSpc>
                <a:spcPct val="80000"/>
              </a:lnSpc>
              <a:spcBef>
                <a:spcPts val="0"/>
              </a:spcBef>
              <a:buNone/>
              <a:defRPr sz="1867" b="1">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1" name="Picture Placeholder 3">
            <a:extLst>
              <a:ext uri="{FF2B5EF4-FFF2-40B4-BE49-F238E27FC236}">
                <a16:creationId xmlns:a16="http://schemas.microsoft.com/office/drawing/2014/main" id="{4AFFD2BA-9250-C84A-9389-93D60B4A2BC3}"/>
              </a:ext>
            </a:extLst>
          </p:cNvPr>
          <p:cNvSpPr>
            <a:spLocks noGrp="1"/>
          </p:cNvSpPr>
          <p:nvPr>
            <p:ph type="pic" sz="quarter" idx="10"/>
          </p:nvPr>
        </p:nvSpPr>
        <p:spPr>
          <a:xfrm>
            <a:off x="2214354" y="1923965"/>
            <a:ext cx="1732843" cy="1732843"/>
          </a:xfrm>
          <a:prstGeom prst="ellipse">
            <a:avLst/>
          </a:prstGeom>
          <a:solidFill>
            <a:schemeClr val="bg1">
              <a:lumMod val="95000"/>
            </a:schemeClr>
          </a:solidFill>
          <a:ln w="3175">
            <a:solidFill>
              <a:schemeClr val="bg1">
                <a:lumMod val="50000"/>
                <a:alpha val="40000"/>
              </a:schemeClr>
            </a:solidFill>
          </a:ln>
          <a:effectLst>
            <a:outerShdw dist="50800" dir="7200000" algn="t" rotWithShape="0">
              <a:schemeClr val="accent1"/>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2" name="Picture Placeholder 3">
            <a:extLst>
              <a:ext uri="{FF2B5EF4-FFF2-40B4-BE49-F238E27FC236}">
                <a16:creationId xmlns:a16="http://schemas.microsoft.com/office/drawing/2014/main" id="{3316CF96-DD20-9C43-85E5-95D89A599045}"/>
              </a:ext>
            </a:extLst>
          </p:cNvPr>
          <p:cNvSpPr>
            <a:spLocks noGrp="1"/>
          </p:cNvSpPr>
          <p:nvPr>
            <p:ph type="pic" sz="quarter" idx="19"/>
          </p:nvPr>
        </p:nvSpPr>
        <p:spPr>
          <a:xfrm>
            <a:off x="5086657" y="1923965"/>
            <a:ext cx="1732843" cy="1732843"/>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3"/>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3" name="Picture Placeholder 3">
            <a:extLst>
              <a:ext uri="{FF2B5EF4-FFF2-40B4-BE49-F238E27FC236}">
                <a16:creationId xmlns:a16="http://schemas.microsoft.com/office/drawing/2014/main" id="{EC478BBC-6FCE-6444-A271-BBFD04AB583F}"/>
              </a:ext>
            </a:extLst>
          </p:cNvPr>
          <p:cNvSpPr>
            <a:spLocks noGrp="1"/>
          </p:cNvSpPr>
          <p:nvPr>
            <p:ph type="pic" sz="quarter" idx="21"/>
          </p:nvPr>
        </p:nvSpPr>
        <p:spPr>
          <a:xfrm>
            <a:off x="7958961" y="1923965"/>
            <a:ext cx="1732843" cy="1732843"/>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6" name="Content Placeholder 13">
            <a:extLst>
              <a:ext uri="{FF2B5EF4-FFF2-40B4-BE49-F238E27FC236}">
                <a16:creationId xmlns:a16="http://schemas.microsoft.com/office/drawing/2014/main" id="{61D70F31-9206-9242-91C9-D14DD6B29D7A}"/>
              </a:ext>
            </a:extLst>
          </p:cNvPr>
          <p:cNvSpPr>
            <a:spLocks noGrp="1"/>
          </p:cNvSpPr>
          <p:nvPr>
            <p:ph sz="quarter" idx="46" hasCustomPrompt="1"/>
          </p:nvPr>
        </p:nvSpPr>
        <p:spPr>
          <a:xfrm>
            <a:off x="4821711" y="3935347"/>
            <a:ext cx="2262735" cy="1894813"/>
          </a:xfrm>
        </p:spPr>
        <p:txBody>
          <a:bodyPr>
            <a:normAutofit/>
          </a:bodyPr>
          <a:lstStyle>
            <a:lvl1pPr marL="0" indent="0" algn="ctr">
              <a:lnSpc>
                <a:spcPct val="80000"/>
              </a:lnSpc>
              <a:spcBef>
                <a:spcPts val="0"/>
              </a:spcBef>
              <a:buNone/>
              <a:defRPr sz="1867" b="1">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Content Placeholder 13">
            <a:extLst>
              <a:ext uri="{FF2B5EF4-FFF2-40B4-BE49-F238E27FC236}">
                <a16:creationId xmlns:a16="http://schemas.microsoft.com/office/drawing/2014/main" id="{886ED651-FB90-C640-A4D2-75FA5DF44210}"/>
              </a:ext>
            </a:extLst>
          </p:cNvPr>
          <p:cNvSpPr>
            <a:spLocks noGrp="1"/>
          </p:cNvSpPr>
          <p:nvPr>
            <p:ph sz="quarter" idx="47" hasCustomPrompt="1"/>
          </p:nvPr>
        </p:nvSpPr>
        <p:spPr>
          <a:xfrm>
            <a:off x="7694015" y="3935347"/>
            <a:ext cx="2262735" cy="1894813"/>
          </a:xfrm>
        </p:spPr>
        <p:txBody>
          <a:bodyPr>
            <a:normAutofit/>
          </a:bodyPr>
          <a:lstStyle>
            <a:lvl1pPr marL="0" indent="0" algn="ctr">
              <a:lnSpc>
                <a:spcPct val="80000"/>
              </a:lnSpc>
              <a:spcBef>
                <a:spcPts val="0"/>
              </a:spcBef>
              <a:buNone/>
              <a:defRPr sz="1867" b="1">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8" name="Slide Number Placeholder 3">
            <a:extLst>
              <a:ext uri="{FF2B5EF4-FFF2-40B4-BE49-F238E27FC236}">
                <a16:creationId xmlns:a16="http://schemas.microsoft.com/office/drawing/2014/main" id="{44EFC380-1B30-F24E-9F7F-354D42C25E3B}"/>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32" name="Picture 31">
            <a:extLst>
              <a:ext uri="{FF2B5EF4-FFF2-40B4-BE49-F238E27FC236}">
                <a16:creationId xmlns:a16="http://schemas.microsoft.com/office/drawing/2014/main" id="{59B0121D-F3A9-EB4B-9AEB-235A7C3C5126}"/>
              </a:ext>
            </a:extLst>
          </p:cNvPr>
          <p:cNvPicPr>
            <a:picLocks noChangeAspect="1"/>
          </p:cNvPicPr>
          <p:nvPr userDrawn="1"/>
        </p:nvPicPr>
        <p:blipFill>
          <a:blip r:embed="rId3"/>
          <a:stretch>
            <a:fillRect/>
          </a:stretch>
        </p:blipFill>
        <p:spPr>
          <a:xfrm>
            <a:off x="10365536" y="336664"/>
            <a:ext cx="1489797" cy="783843"/>
          </a:xfrm>
          <a:prstGeom prst="rect">
            <a:avLst/>
          </a:prstGeom>
          <a:noFill/>
          <a:effectLst>
            <a:outerShdw blurRad="50800" dist="38100" dir="5400000" algn="t" rotWithShape="0">
              <a:schemeClr val="accent5">
                <a:lumMod val="75000"/>
                <a:alpha val="40000"/>
              </a:schemeClr>
            </a:outerShdw>
          </a:effectLst>
        </p:spPr>
      </p:pic>
    </p:spTree>
    <p:extLst>
      <p:ext uri="{BB962C8B-B14F-4D97-AF65-F5344CB8AC3E}">
        <p14:creationId xmlns:p14="http://schemas.microsoft.com/office/powerpoint/2010/main" val="4205869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r="43380"/>
          <a:stretch/>
        </p:blipFill>
        <p:spPr>
          <a:xfrm>
            <a:off x="0" y="0"/>
            <a:ext cx="3120984" cy="6858000"/>
          </a:xfrm>
          <a:prstGeom prst="rect">
            <a:avLst/>
          </a:prstGeom>
        </p:spPr>
      </p:pic>
    </p:spTree>
    <p:extLst>
      <p:ext uri="{BB962C8B-B14F-4D97-AF65-F5344CB8AC3E}">
        <p14:creationId xmlns:p14="http://schemas.microsoft.com/office/powerpoint/2010/main" val="3924489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solidFill>
              </a:rPr>
              <a:pPr defTabSz="914377"/>
              <a:t>‹#›</a:t>
            </a:fld>
            <a:endParaRPr lang="en-US" dirty="0">
              <a:solidFill>
                <a:srgbClr val="FFFFFF"/>
              </a:solidFill>
            </a:endParaRPr>
          </a:p>
        </p:txBody>
      </p:sp>
      <p:pic>
        <p:nvPicPr>
          <p:cNvPr id="9" name="Picture 8">
            <a:extLst>
              <a:ext uri="{FF2B5EF4-FFF2-40B4-BE49-F238E27FC236}">
                <a16:creationId xmlns:a16="http://schemas.microsoft.com/office/drawing/2014/main" id="{E14AF7D5-1FC4-E648-9066-22910481ACC2}"/>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l="3333" t="14397" r="53254" b="11064"/>
          <a:stretch/>
        </p:blipFill>
        <p:spPr>
          <a:xfrm>
            <a:off x="1249304" y="0"/>
            <a:ext cx="8760179" cy="6858000"/>
          </a:xfrm>
          <a:prstGeom prst="rect">
            <a:avLst/>
          </a:prstGeom>
        </p:spPr>
      </p:pic>
      <p:sp>
        <p:nvSpPr>
          <p:cNvPr id="6" name="Rectangle 5">
            <a:extLst>
              <a:ext uri="{FF2B5EF4-FFF2-40B4-BE49-F238E27FC236}">
                <a16:creationId xmlns:a16="http://schemas.microsoft.com/office/drawing/2014/main" id="{8342A1E8-FA90-4CFE-BE6B-3D1ADEEEC6FC}"/>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3788602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a:stretch/>
        </p:blipFill>
        <p:spPr>
          <a:xfrm>
            <a:off x="0" y="0"/>
            <a:ext cx="6096000" cy="6858000"/>
          </a:xfrm>
          <a:prstGeom prst="rect">
            <a:avLst/>
          </a:prstGeom>
        </p:spPr>
      </p:pic>
    </p:spTree>
    <p:extLst>
      <p:ext uri="{BB962C8B-B14F-4D97-AF65-F5344CB8AC3E}">
        <p14:creationId xmlns:p14="http://schemas.microsoft.com/office/powerpoint/2010/main" val="163157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Only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40FAD7-4555-B94E-B868-5363A3986DD6}"/>
              </a:ext>
            </a:extLst>
          </p:cNvPr>
          <p:cNvSpPr/>
          <p:nvPr/>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CBC1F07A-5583-E94A-A5C9-A5C0DB609174}"/>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Tree>
    <p:extLst>
      <p:ext uri="{BB962C8B-B14F-4D97-AF65-F5344CB8AC3E}">
        <p14:creationId xmlns:p14="http://schemas.microsoft.com/office/powerpoint/2010/main" val="355455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reaker Page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5"/>
              </a:gs>
              <a:gs pos="100000">
                <a:schemeClr val="accent5">
                  <a:lumMod val="5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38F0C77A-4787-2642-9AB1-B8A40CD71C1B}"/>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9CDA4435-3BA7-FC44-9329-08F68FF9DE7F}"/>
              </a:ext>
            </a:extLst>
          </p:cNvPr>
          <p:cNvPicPr>
            <a:picLocks noChangeAspect="1"/>
          </p:cNvPicPr>
          <p:nvPr userDrawn="1"/>
        </p:nvPicPr>
        <p:blipFill>
          <a:blip r:embed="rId2">
            <a:alphaModFix amt="20000"/>
          </a:blip>
          <a:stretch>
            <a:fillRect/>
          </a:stretch>
        </p:blipFill>
        <p:spPr>
          <a:xfrm>
            <a:off x="0" y="0"/>
            <a:ext cx="6858000" cy="6858000"/>
          </a:xfrm>
          <a:prstGeom prst="rect">
            <a:avLst/>
          </a:prstGeom>
        </p:spPr>
      </p:pic>
    </p:spTree>
    <p:extLst>
      <p:ext uri="{BB962C8B-B14F-4D97-AF65-F5344CB8AC3E}">
        <p14:creationId xmlns:p14="http://schemas.microsoft.com/office/powerpoint/2010/main" val="85144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reaker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lumMod val="40000"/>
                  <a:lumOff val="60000"/>
                </a:schemeClr>
              </a:gs>
              <a:gs pos="100000">
                <a:schemeClr val="accent1"/>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DDC8C5D3-DE8C-1248-91B4-C07EE06D1556}"/>
              </a:ext>
            </a:extLst>
          </p:cNvPr>
          <p:cNvPicPr>
            <a:picLocks noChangeAspect="1"/>
          </p:cNvPicPr>
          <p:nvPr userDrawn="1"/>
        </p:nvPicPr>
        <p:blipFill>
          <a:blip r:embed="rId2">
            <a:alphaModFix amt="15000"/>
          </a:blip>
          <a:stretch>
            <a:fillRect/>
          </a:stretch>
        </p:blipFill>
        <p:spPr>
          <a:xfrm>
            <a:off x="2667000" y="0"/>
            <a:ext cx="6858000" cy="6858000"/>
          </a:xfrm>
          <a:prstGeom prst="rect">
            <a:avLst/>
          </a:prstGeom>
        </p:spPr>
      </p:pic>
      <p:sp>
        <p:nvSpPr>
          <p:cNvPr id="7" name="Slide Number Placeholder 3">
            <a:extLst>
              <a:ext uri="{FF2B5EF4-FFF2-40B4-BE49-F238E27FC236}">
                <a16:creationId xmlns:a16="http://schemas.microsoft.com/office/drawing/2014/main" id="{DDDAD53B-6D53-0148-9802-31188441DDD8}"/>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2683604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Breaker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lumMod val="40000"/>
                  <a:lumOff val="60000"/>
                </a:schemeClr>
              </a:gs>
              <a:gs pos="100000">
                <a:schemeClr val="accent1"/>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DDDAD53B-6D53-0148-9802-31188441DDD8}"/>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6" name="Picture 5">
            <a:extLst>
              <a:ext uri="{FF2B5EF4-FFF2-40B4-BE49-F238E27FC236}">
                <a16:creationId xmlns:a16="http://schemas.microsoft.com/office/drawing/2014/main" id="{43453885-BEB5-DF4E-B82B-30DFE45F2399}"/>
              </a:ext>
            </a:extLst>
          </p:cNvPr>
          <p:cNvPicPr>
            <a:picLocks noChangeAspect="1"/>
          </p:cNvPicPr>
          <p:nvPr userDrawn="1"/>
        </p:nvPicPr>
        <p:blipFill rotWithShape="1">
          <a:blip r:embed="rId2">
            <a:alphaModFix amt="20000"/>
          </a:blip>
          <a:srcRect l="11111"/>
          <a:stretch/>
        </p:blipFill>
        <p:spPr>
          <a:xfrm>
            <a:off x="0" y="0"/>
            <a:ext cx="6096000" cy="6858000"/>
          </a:xfrm>
          <a:prstGeom prst="rect">
            <a:avLst/>
          </a:prstGeom>
        </p:spPr>
      </p:pic>
    </p:spTree>
    <p:extLst>
      <p:ext uri="{BB962C8B-B14F-4D97-AF65-F5344CB8AC3E}">
        <p14:creationId xmlns:p14="http://schemas.microsoft.com/office/powerpoint/2010/main" val="256791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3"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3" y="-9165"/>
            <a:ext cx="3549471" cy="2178417"/>
          </a:xfrm>
          <a:prstGeom prst="rect">
            <a:avLst/>
          </a:prstGeom>
        </p:spPr>
      </p:pic>
      <p:sp>
        <p:nvSpPr>
          <p:cNvPr id="2" name="Title 1"/>
          <p:cNvSpPr>
            <a:spLocks noGrp="1"/>
          </p:cNvSpPr>
          <p:nvPr userDrawn="1">
            <p:ph type="title" hasCustomPrompt="1"/>
          </p:nvPr>
        </p:nvSpPr>
        <p:spPr>
          <a:xfrm>
            <a:off x="1489552" y="1301166"/>
            <a:ext cx="8794541"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1"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54"/>
            <a:fld id="{6272C76B-FA32-574B-B651-7ED5D604AA6A}" type="slidenum">
              <a:rPr lang="en-US" smtClean="0">
                <a:solidFill>
                  <a:srgbClr val="FFFFFF">
                    <a:lumMod val="50000"/>
                  </a:srgbClr>
                </a:solidFill>
              </a:rPr>
              <a:pPr defTabSz="914354"/>
              <a:t>‹#›</a:t>
            </a:fld>
            <a:endParaRPr lang="en-US" dirty="0">
              <a:solidFill>
                <a:srgbClr val="FFFFFF">
                  <a:lumMod val="50000"/>
                </a:srgbClr>
              </a:solidFill>
            </a:endParaRPr>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191100" y="2792187"/>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637523" y="3296307"/>
            <a:ext cx="4060236"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44" indent="-128582">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60" y="678231"/>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742977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Tree>
    <p:extLst>
      <p:ext uri="{BB962C8B-B14F-4D97-AF65-F5344CB8AC3E}">
        <p14:creationId xmlns:p14="http://schemas.microsoft.com/office/powerpoint/2010/main" val="1642123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A324DF-5A29-7144-A401-C9AFFB791D7E}"/>
              </a:ext>
            </a:extLst>
          </p:cNvPr>
          <p:cNvSpPr/>
          <p:nvPr userDrawn="1"/>
        </p:nvSpPr>
        <p:spPr>
          <a:xfrm>
            <a:off x="0" y="0"/>
            <a:ext cx="12192000" cy="5257800"/>
          </a:xfrm>
          <a:prstGeom prst="rect">
            <a:avLst/>
          </a:prstGeom>
          <a:gradFill flip="none" rotWithShape="1">
            <a:gsLst>
              <a:gs pos="0">
                <a:schemeClr val="accent5"/>
              </a:gs>
              <a:gs pos="100000">
                <a:schemeClr val="accent5">
                  <a:lumMod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1" name="Picture 10">
            <a:extLst>
              <a:ext uri="{FF2B5EF4-FFF2-40B4-BE49-F238E27FC236}">
                <a16:creationId xmlns:a16="http://schemas.microsoft.com/office/drawing/2014/main" id="{96711512-9DA0-FE47-8A0E-F71952875DFE}"/>
              </a:ext>
            </a:extLst>
          </p:cNvPr>
          <p:cNvPicPr>
            <a:picLocks noChangeAspect="1"/>
          </p:cNvPicPr>
          <p:nvPr userDrawn="1"/>
        </p:nvPicPr>
        <p:blipFill rotWithShape="1">
          <a:blip r:embed="rId2">
            <a:alphaModFix amt="20000"/>
          </a:blip>
          <a:srcRect t="7543" r="19339" b="6822"/>
          <a:stretch/>
        </p:blipFill>
        <p:spPr>
          <a:xfrm>
            <a:off x="7233920" y="-6002"/>
            <a:ext cx="4958080" cy="5263802"/>
          </a:xfrm>
          <a:prstGeom prst="rect">
            <a:avLst/>
          </a:prstGeom>
        </p:spPr>
      </p:pic>
      <p:sp>
        <p:nvSpPr>
          <p:cNvPr id="6" name="Slide Number Placeholder 5"/>
          <p:cNvSpPr>
            <a:spLocks noGrp="1"/>
          </p:cNvSpPr>
          <p:nvPr>
            <p:ph type="sldNum" sz="quarter" idx="12"/>
          </p:nvPr>
        </p:nvSpPr>
        <p:spPr>
          <a:xfrm>
            <a:off x="0" y="6492875"/>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7869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7F3305-0216-7943-82AD-67ABDB57325A}"/>
              </a:ext>
            </a:extLst>
          </p:cNvPr>
          <p:cNvSpPr/>
          <p:nvPr userDrawn="1"/>
        </p:nvSpPr>
        <p:spPr>
          <a:xfrm>
            <a:off x="0" y="0"/>
            <a:ext cx="12192000" cy="6858000"/>
          </a:xfrm>
          <a:prstGeom prst="rect">
            <a:avLst/>
          </a:prstGeom>
          <a:gradFill flip="none" rotWithShape="1">
            <a:gsLst>
              <a:gs pos="0">
                <a:schemeClr val="accent5"/>
              </a:gs>
              <a:gs pos="100000">
                <a:schemeClr val="accent5">
                  <a:lumMod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12" name="Slide Number Placeholder 3">
            <a:extLst>
              <a:ext uri="{FF2B5EF4-FFF2-40B4-BE49-F238E27FC236}">
                <a16:creationId xmlns:a16="http://schemas.microsoft.com/office/drawing/2014/main" id="{D9010C78-3816-1343-9AE4-50338095FF53}"/>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13" name="Picture 12">
            <a:extLst>
              <a:ext uri="{FF2B5EF4-FFF2-40B4-BE49-F238E27FC236}">
                <a16:creationId xmlns:a16="http://schemas.microsoft.com/office/drawing/2014/main" id="{4A658044-FED4-D547-89B4-C98F5C56EFBA}"/>
              </a:ext>
            </a:extLst>
          </p:cNvPr>
          <p:cNvPicPr>
            <a:picLocks noChangeAspect="1"/>
          </p:cNvPicPr>
          <p:nvPr userDrawn="1"/>
        </p:nvPicPr>
        <p:blipFill>
          <a:blip r:embed="rId2">
            <a:alphaModFix amt="20000"/>
          </a:blip>
          <a:stretch>
            <a:fillRect/>
          </a:stretch>
        </p:blipFill>
        <p:spPr>
          <a:xfrm>
            <a:off x="0" y="0"/>
            <a:ext cx="6858000" cy="6858000"/>
          </a:xfrm>
          <a:prstGeom prst="rect">
            <a:avLst/>
          </a:prstGeom>
        </p:spPr>
      </p:pic>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FA55E9E2-B210-7247-98A3-2A79BCA1BAC2}"/>
              </a:ext>
            </a:extLst>
          </p:cNvPr>
          <p:cNvPicPr>
            <a:picLocks noChangeAspect="1"/>
          </p:cNvPicPr>
          <p:nvPr userDrawn="1"/>
        </p:nvPicPr>
        <p:blipFill>
          <a:blip r:embed="rId3"/>
          <a:stretch>
            <a:fillRect/>
          </a:stretch>
        </p:blipFill>
        <p:spPr>
          <a:xfrm>
            <a:off x="10367158" y="6026017"/>
            <a:ext cx="1445212" cy="660669"/>
          </a:xfrm>
          <a:prstGeom prst="rect">
            <a:avLst/>
          </a:prstGeom>
        </p:spPr>
      </p:pic>
    </p:spTree>
    <p:extLst>
      <p:ext uri="{BB962C8B-B14F-4D97-AF65-F5344CB8AC3E}">
        <p14:creationId xmlns:p14="http://schemas.microsoft.com/office/powerpoint/2010/main" val="1559923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ntent slide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E7DC4B-B2D4-9049-A802-C14E0851C804}"/>
              </a:ext>
            </a:extLst>
          </p:cNvPr>
          <p:cNvSpPr/>
          <p:nvPr userDrawn="1"/>
        </p:nvSpPr>
        <p:spPr>
          <a:xfrm rot="10800000">
            <a:off x="2" y="-5856"/>
            <a:ext cx="12191999" cy="1289651"/>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0" y="6492874"/>
            <a:ext cx="2743200" cy="365125"/>
          </a:xfrm>
        </p:spPr>
        <p:txBody>
          <a:bodyPr/>
          <a:lstStyle/>
          <a:p>
            <a:fld id="{5585C4EF-D8B5-47EE-B68C-7BB87C7B3387}" type="slidenum">
              <a:rPr lang="en-US" smtClean="0"/>
              <a:pPr/>
              <a:t>‹#›</a:t>
            </a:fld>
            <a:endParaRPr lang="en-US" dirty="0"/>
          </a:p>
        </p:txBody>
      </p:sp>
      <p:pic>
        <p:nvPicPr>
          <p:cNvPr id="8" name="Picture 7">
            <a:extLst>
              <a:ext uri="{FF2B5EF4-FFF2-40B4-BE49-F238E27FC236}">
                <a16:creationId xmlns:a16="http://schemas.microsoft.com/office/drawing/2014/main" id="{C83930AC-8DFF-6147-86E9-A6248E3C8F33}"/>
              </a:ext>
            </a:extLst>
          </p:cNvPr>
          <p:cNvPicPr>
            <a:picLocks noChangeAspect="1"/>
          </p:cNvPicPr>
          <p:nvPr userDrawn="1"/>
        </p:nvPicPr>
        <p:blipFill rotWithShape="1">
          <a:blip r:embed="rId2">
            <a:alphaModFix amt="30000"/>
          </a:blip>
          <a:srcRect t="27942" r="-2289" b="26559"/>
          <a:stretch/>
        </p:blipFill>
        <p:spPr>
          <a:xfrm>
            <a:off x="8896864" y="-1"/>
            <a:ext cx="2899394" cy="1289651"/>
          </a:xfrm>
          <a:prstGeom prst="rect">
            <a:avLst/>
          </a:prstGeom>
        </p:spPr>
      </p:pic>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78695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r="43380"/>
          <a:stretch/>
        </p:blipFill>
        <p:spPr>
          <a:xfrm>
            <a:off x="0" y="0"/>
            <a:ext cx="3120984" cy="6858000"/>
          </a:xfrm>
          <a:prstGeom prst="rect">
            <a:avLst/>
          </a:prstGeom>
        </p:spPr>
      </p:pic>
      <p:sp>
        <p:nvSpPr>
          <p:cNvPr id="6" name="Rectangle 5">
            <a:extLst>
              <a:ext uri="{FF2B5EF4-FFF2-40B4-BE49-F238E27FC236}">
                <a16:creationId xmlns:a16="http://schemas.microsoft.com/office/drawing/2014/main" id="{7791EA0C-5415-44B1-82A9-5D12FC7A5E32}"/>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1562629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 dark blu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97D4D5-DDC2-0248-A092-636D5B4C86A6}"/>
              </a:ext>
            </a:extLst>
          </p:cNvPr>
          <p:cNvSpPr/>
          <p:nvPr userDrawn="1"/>
        </p:nvSpPr>
        <p:spPr>
          <a:xfrm>
            <a:off x="2" y="-5856"/>
            <a:ext cx="12191999" cy="1594814"/>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1" name="Picture 10">
            <a:extLst>
              <a:ext uri="{FF2B5EF4-FFF2-40B4-BE49-F238E27FC236}">
                <a16:creationId xmlns:a16="http://schemas.microsoft.com/office/drawing/2014/main" id="{20ED11E7-82C6-F64D-921F-DE3AC18F4950}"/>
              </a:ext>
            </a:extLst>
          </p:cNvPr>
          <p:cNvPicPr>
            <a:picLocks noChangeAspect="1"/>
          </p:cNvPicPr>
          <p:nvPr userDrawn="1"/>
        </p:nvPicPr>
        <p:blipFill rotWithShape="1">
          <a:blip r:embed="rId2">
            <a:alphaModFix amt="20000"/>
          </a:blip>
          <a:srcRect t="16311" b="38579"/>
          <a:stretch/>
        </p:blipFill>
        <p:spPr>
          <a:xfrm>
            <a:off x="28099" y="-5856"/>
            <a:ext cx="3535423" cy="1594814"/>
          </a:xfrm>
          <a:prstGeom prst="rect">
            <a:avLst/>
          </a:prstGeom>
        </p:spPr>
      </p:pic>
      <p:sp>
        <p:nvSpPr>
          <p:cNvPr id="3" name="Content Placeholder 2"/>
          <p:cNvSpPr>
            <a:spLocks noGrp="1"/>
          </p:cNvSpPr>
          <p:nvPr>
            <p:ph idx="1"/>
          </p:nvPr>
        </p:nvSpPr>
        <p:spPr>
          <a:xfrm>
            <a:off x="914400" y="2143825"/>
            <a:ext cx="10668000" cy="3657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7C3643A-5632-DE4A-9709-53D0590C1FD2}"/>
              </a:ext>
            </a:extLst>
          </p:cNvPr>
          <p:cNvSpPr>
            <a:spLocks noGrp="1"/>
          </p:cNvSpPr>
          <p:nvPr>
            <p:ph type="sldNum" sz="quarter" idx="4"/>
          </p:nvPr>
        </p:nvSpPr>
        <p:spPr>
          <a:xfrm>
            <a:off x="-7346" y="6498123"/>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3" name="Title 1">
            <a:extLst>
              <a:ext uri="{FF2B5EF4-FFF2-40B4-BE49-F238E27FC236}">
                <a16:creationId xmlns:a16="http://schemas.microsoft.com/office/drawing/2014/main" id="{0E71206F-7092-7F4F-BD22-7033FCFFE826}"/>
              </a:ext>
            </a:extLst>
          </p:cNvPr>
          <p:cNvSpPr>
            <a:spLocks noGrp="1"/>
          </p:cNvSpPr>
          <p:nvPr>
            <p:ph type="title" hasCustomPrompt="1"/>
          </p:nvPr>
        </p:nvSpPr>
        <p:spPr>
          <a:xfrm>
            <a:off x="669159" y="807921"/>
            <a:ext cx="10895659" cy="550863"/>
          </a:xfrm>
        </p:spPr>
        <p:txBody>
          <a:bodyPr>
            <a:noAutofit/>
          </a:bodyPr>
          <a:lstStyle>
            <a:lvl1pPr>
              <a:defRPr sz="4000"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304854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ontent slide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B003E1-02D4-594F-AA25-6DDE2AA2D2F4}"/>
              </a:ext>
            </a:extLst>
          </p:cNvPr>
          <p:cNvSpPr/>
          <p:nvPr userDrawn="1"/>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0" name="Picture 9">
            <a:extLst>
              <a:ext uri="{FF2B5EF4-FFF2-40B4-BE49-F238E27FC236}">
                <a16:creationId xmlns:a16="http://schemas.microsoft.com/office/drawing/2014/main" id="{6ED082BD-71B4-F84A-8A64-ED97B0EA60D5}"/>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
        <p:nvSpPr>
          <p:cNvPr id="6" name="Slide Number Placeholder 5"/>
          <p:cNvSpPr>
            <a:spLocks noGrp="1"/>
          </p:cNvSpPr>
          <p:nvPr>
            <p:ph type="sldNum" sz="quarter" idx="12"/>
          </p:nvPr>
        </p:nvSpPr>
        <p:spPr>
          <a:xfrm>
            <a:off x="0" y="6492875"/>
            <a:ext cx="2743200" cy="365125"/>
          </a:xfrm>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71695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438907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Content slide - vertical - dark blu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11888-E82D-4C4B-B9EA-0D23D8693C98}"/>
              </a:ext>
            </a:extLst>
          </p:cNvPr>
          <p:cNvSpPr>
            <a:spLocks noGrp="1"/>
          </p:cNvSpPr>
          <p:nvPr>
            <p:ph sz="quarter" idx="10"/>
          </p:nvPr>
        </p:nvSpPr>
        <p:spPr>
          <a:xfrm>
            <a:off x="3575050" y="1590675"/>
            <a:ext cx="80391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373F2F5E-0BC2-EF4B-ADF3-0E2A83B59AD3}"/>
              </a:ext>
            </a:extLst>
          </p:cNvPr>
          <p:cNvSpPr>
            <a:spLocks noGrp="1"/>
          </p:cNvSpPr>
          <p:nvPr>
            <p:ph type="body" sz="quarter" idx="11"/>
          </p:nvPr>
        </p:nvSpPr>
        <p:spPr>
          <a:xfrm>
            <a:off x="3575050" y="628650"/>
            <a:ext cx="8039100" cy="831850"/>
          </a:xfrm>
        </p:spPr>
        <p:txBody>
          <a:bodyPr>
            <a:normAutofit/>
          </a:bodyPr>
          <a:lstStyle>
            <a:lvl1pPr marL="0" indent="0">
              <a:buNone/>
              <a:defRPr sz="4000">
                <a:solidFill>
                  <a:schemeClr val="accent5"/>
                </a:solidFill>
              </a:defRPr>
            </a:lvl1pPr>
          </a:lstStyle>
          <a:p>
            <a:pPr lvl="0"/>
            <a:r>
              <a:rPr lang="en-US" dirty="0"/>
              <a:t>Click to edit Master text styles</a:t>
            </a:r>
          </a:p>
        </p:txBody>
      </p:sp>
      <p:sp>
        <p:nvSpPr>
          <p:cNvPr id="7" name="Rectangle 6">
            <a:extLst>
              <a:ext uri="{FF2B5EF4-FFF2-40B4-BE49-F238E27FC236}">
                <a16:creationId xmlns:a16="http://schemas.microsoft.com/office/drawing/2014/main" id="{B8094A12-4FC2-064F-8507-4F9D9250BEA1}"/>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9" name="Slide Number Placeholder 3">
            <a:extLst>
              <a:ext uri="{FF2B5EF4-FFF2-40B4-BE49-F238E27FC236}">
                <a16:creationId xmlns:a16="http://schemas.microsoft.com/office/drawing/2014/main" id="{E91A6032-8BCF-E946-AE26-219F5917975D}"/>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10" name="Picture 9">
            <a:extLst>
              <a:ext uri="{FF2B5EF4-FFF2-40B4-BE49-F238E27FC236}">
                <a16:creationId xmlns:a16="http://schemas.microsoft.com/office/drawing/2014/main" id="{EC076F5A-1FDA-6E43-AC54-67DB04EE0AB7}"/>
              </a:ext>
            </a:extLst>
          </p:cNvPr>
          <p:cNvPicPr>
            <a:picLocks noChangeAspect="1"/>
          </p:cNvPicPr>
          <p:nvPr userDrawn="1"/>
        </p:nvPicPr>
        <p:blipFill rotWithShape="1">
          <a:blip r:embed="rId2">
            <a:alphaModFix amt="20000"/>
          </a:blip>
          <a:srcRect l="11111" r="43380"/>
          <a:stretch/>
        </p:blipFill>
        <p:spPr>
          <a:xfrm>
            <a:off x="0" y="0"/>
            <a:ext cx="3120984" cy="6858000"/>
          </a:xfrm>
          <a:prstGeom prst="rect">
            <a:avLst/>
          </a:prstGeom>
        </p:spPr>
      </p:pic>
    </p:spTree>
    <p:extLst>
      <p:ext uri="{BB962C8B-B14F-4D97-AF65-F5344CB8AC3E}">
        <p14:creationId xmlns:p14="http://schemas.microsoft.com/office/powerpoint/2010/main" val="48630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Speaker Pane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106C795-894F-5A4C-8C4D-830ED29957E6}"/>
              </a:ext>
            </a:extLst>
          </p:cNvPr>
          <p:cNvSpPr/>
          <p:nvPr userDrawn="1"/>
        </p:nvSpPr>
        <p:spPr>
          <a:xfrm>
            <a:off x="2" y="1581520"/>
            <a:ext cx="12191999" cy="1150195"/>
          </a:xfrm>
          <a:prstGeom prst="rect">
            <a:avLst/>
          </a:prstGeom>
          <a:gradFill>
            <a:gsLst>
              <a:gs pos="0">
                <a:schemeClr val="accent5"/>
              </a:gs>
              <a:gs pos="100000">
                <a:schemeClr val="accent5">
                  <a:lumMod val="5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17" name="Content Placeholder 13">
            <a:extLst>
              <a:ext uri="{FF2B5EF4-FFF2-40B4-BE49-F238E27FC236}">
                <a16:creationId xmlns:a16="http://schemas.microsoft.com/office/drawing/2014/main" id="{50608A07-07A2-5B41-9773-58F8928B0573}"/>
              </a:ext>
            </a:extLst>
          </p:cNvPr>
          <p:cNvSpPr>
            <a:spLocks noGrp="1"/>
          </p:cNvSpPr>
          <p:nvPr>
            <p:ph sz="quarter" idx="18" hasCustomPrompt="1"/>
          </p:nvPr>
        </p:nvSpPr>
        <p:spPr>
          <a:xfrm>
            <a:off x="1063046"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2" name="Picture Placeholder 3">
            <a:extLst>
              <a:ext uri="{FF2B5EF4-FFF2-40B4-BE49-F238E27FC236}">
                <a16:creationId xmlns:a16="http://schemas.microsoft.com/office/drawing/2014/main" id="{3316CF96-DD20-9C43-85E5-95D89A599045}"/>
              </a:ext>
            </a:extLst>
          </p:cNvPr>
          <p:cNvSpPr>
            <a:spLocks noGrp="1"/>
          </p:cNvSpPr>
          <p:nvPr>
            <p:ph type="pic" sz="quarter" idx="19"/>
          </p:nvPr>
        </p:nvSpPr>
        <p:spPr>
          <a:xfrm>
            <a:off x="3377053" y="1923965"/>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3"/>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3" name="Picture Placeholder 3">
            <a:extLst>
              <a:ext uri="{FF2B5EF4-FFF2-40B4-BE49-F238E27FC236}">
                <a16:creationId xmlns:a16="http://schemas.microsoft.com/office/drawing/2014/main" id="{EC478BBC-6FCE-6444-A271-BBFD04AB583F}"/>
              </a:ext>
            </a:extLst>
          </p:cNvPr>
          <p:cNvSpPr>
            <a:spLocks noGrp="1"/>
          </p:cNvSpPr>
          <p:nvPr>
            <p:ph type="pic" sz="quarter" idx="21"/>
          </p:nvPr>
        </p:nvSpPr>
        <p:spPr>
          <a:xfrm>
            <a:off x="5479951" y="1923965"/>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4" name="Picture Placeholder 3">
            <a:extLst>
              <a:ext uri="{FF2B5EF4-FFF2-40B4-BE49-F238E27FC236}">
                <a16:creationId xmlns:a16="http://schemas.microsoft.com/office/drawing/2014/main" id="{76B0DCCD-467F-2646-8DC0-1A314410C661}"/>
              </a:ext>
            </a:extLst>
          </p:cNvPr>
          <p:cNvSpPr>
            <a:spLocks noGrp="1"/>
          </p:cNvSpPr>
          <p:nvPr>
            <p:ph type="pic" sz="quarter" idx="42"/>
          </p:nvPr>
        </p:nvSpPr>
        <p:spPr>
          <a:xfrm>
            <a:off x="7582847" y="1923964"/>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5"/>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2" name="Picture Placeholder 3">
            <a:extLst>
              <a:ext uri="{FF2B5EF4-FFF2-40B4-BE49-F238E27FC236}">
                <a16:creationId xmlns:a16="http://schemas.microsoft.com/office/drawing/2014/main" id="{1C3E4241-6000-6E4A-A484-7F74C8E2C980}"/>
              </a:ext>
            </a:extLst>
          </p:cNvPr>
          <p:cNvSpPr>
            <a:spLocks noGrp="1"/>
          </p:cNvSpPr>
          <p:nvPr>
            <p:ph type="pic" sz="quarter" idx="45"/>
          </p:nvPr>
        </p:nvSpPr>
        <p:spPr>
          <a:xfrm>
            <a:off x="9685744" y="1923964"/>
            <a:ext cx="1380744" cy="1380744"/>
          </a:xfrm>
          <a:prstGeom prst="ellipse">
            <a:avLst/>
          </a:prstGeom>
          <a:solidFill>
            <a:schemeClr val="bg1">
              <a:lumMod val="95000"/>
            </a:schemeClr>
          </a:solidFill>
          <a:ln w="3175">
            <a:solidFill>
              <a:schemeClr val="bg1">
                <a:lumMod val="50000"/>
                <a:alpha val="40000"/>
              </a:schemeClr>
            </a:solidFill>
          </a:ln>
          <a:effectLst>
            <a:outerShdw dist="50800" dir="7800000" algn="t" rotWithShape="0">
              <a:schemeClr val="accent6"/>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26" name="Content Placeholder 13">
            <a:extLst>
              <a:ext uri="{FF2B5EF4-FFF2-40B4-BE49-F238E27FC236}">
                <a16:creationId xmlns:a16="http://schemas.microsoft.com/office/drawing/2014/main" id="{61D70F31-9206-9242-91C9-D14DD6B29D7A}"/>
              </a:ext>
            </a:extLst>
          </p:cNvPr>
          <p:cNvSpPr>
            <a:spLocks noGrp="1"/>
          </p:cNvSpPr>
          <p:nvPr>
            <p:ph sz="quarter" idx="46" hasCustomPrompt="1"/>
          </p:nvPr>
        </p:nvSpPr>
        <p:spPr>
          <a:xfrm>
            <a:off x="3198938"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Content Placeholder 13">
            <a:extLst>
              <a:ext uri="{FF2B5EF4-FFF2-40B4-BE49-F238E27FC236}">
                <a16:creationId xmlns:a16="http://schemas.microsoft.com/office/drawing/2014/main" id="{886ED651-FB90-C640-A4D2-75FA5DF44210}"/>
              </a:ext>
            </a:extLst>
          </p:cNvPr>
          <p:cNvSpPr>
            <a:spLocks noGrp="1"/>
          </p:cNvSpPr>
          <p:nvPr>
            <p:ph sz="quarter" idx="47" hasCustomPrompt="1"/>
          </p:nvPr>
        </p:nvSpPr>
        <p:spPr>
          <a:xfrm>
            <a:off x="5307330"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a:extLst>
              <a:ext uri="{FF2B5EF4-FFF2-40B4-BE49-F238E27FC236}">
                <a16:creationId xmlns:a16="http://schemas.microsoft.com/office/drawing/2014/main" id="{98DF889A-3AE1-CB42-A9CD-906E81AB6C10}"/>
              </a:ext>
            </a:extLst>
          </p:cNvPr>
          <p:cNvSpPr>
            <a:spLocks noGrp="1"/>
          </p:cNvSpPr>
          <p:nvPr>
            <p:ph sz="quarter" idx="48" hasCustomPrompt="1"/>
          </p:nvPr>
        </p:nvSpPr>
        <p:spPr>
          <a:xfrm>
            <a:off x="7369887"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Content Placeholder 13">
            <a:extLst>
              <a:ext uri="{FF2B5EF4-FFF2-40B4-BE49-F238E27FC236}">
                <a16:creationId xmlns:a16="http://schemas.microsoft.com/office/drawing/2014/main" id="{AE91D919-C20C-6148-A961-F75F31DB4898}"/>
              </a:ext>
            </a:extLst>
          </p:cNvPr>
          <p:cNvSpPr>
            <a:spLocks noGrp="1"/>
          </p:cNvSpPr>
          <p:nvPr>
            <p:ph sz="quarter" idx="49" hasCustomPrompt="1"/>
          </p:nvPr>
        </p:nvSpPr>
        <p:spPr>
          <a:xfrm>
            <a:off x="9474634" y="3541168"/>
            <a:ext cx="1802967" cy="2403219"/>
          </a:xfrm>
        </p:spPr>
        <p:txBody>
          <a:bodyPr>
            <a:normAutofit/>
          </a:bodyPr>
          <a:lstStyle>
            <a:lvl1pPr marL="0" indent="0" algn="ctr">
              <a:lnSpc>
                <a:spcPct val="80000"/>
              </a:lnSpc>
              <a:spcBef>
                <a:spcPts val="0"/>
              </a:spcBef>
              <a:buNone/>
              <a:defRPr sz="1867">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800"/>
              </a:spcBef>
              <a:spcAft>
                <a:spcPts val="0"/>
              </a:spcAft>
              <a:buFont typeface="Arial" panose="020B0604020202020204" pitchFamily="34" charset="0"/>
              <a:buNone/>
              <a:defRPr sz="1600" i="1"/>
            </a:lvl2pPr>
            <a:lvl3pPr marL="0" indent="0" algn="ctr">
              <a:spcBef>
                <a:spcPts val="400"/>
              </a:spcBef>
              <a:buNone/>
              <a:defRPr sz="1600"/>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8" name="Slide Number Placeholder 3">
            <a:extLst>
              <a:ext uri="{FF2B5EF4-FFF2-40B4-BE49-F238E27FC236}">
                <a16:creationId xmlns:a16="http://schemas.microsoft.com/office/drawing/2014/main" id="{44EFC380-1B30-F24E-9F7F-354D42C25E3B}"/>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31" name="Rectangle 30">
            <a:extLst>
              <a:ext uri="{FF2B5EF4-FFF2-40B4-BE49-F238E27FC236}">
                <a16:creationId xmlns:a16="http://schemas.microsoft.com/office/drawing/2014/main" id="{A41EFE24-F8DF-074E-AEA6-745173C53E89}"/>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33" name="Picture 32">
            <a:extLst>
              <a:ext uri="{FF2B5EF4-FFF2-40B4-BE49-F238E27FC236}">
                <a16:creationId xmlns:a16="http://schemas.microsoft.com/office/drawing/2014/main" id="{CCEE6CE8-8EBF-E14E-B312-B3ECAECF8529}"/>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34" name="Title 1">
            <a:extLst>
              <a:ext uri="{FF2B5EF4-FFF2-40B4-BE49-F238E27FC236}">
                <a16:creationId xmlns:a16="http://schemas.microsoft.com/office/drawing/2014/main" id="{24F67ACB-74F1-F84A-B491-A5C96BAC218C}"/>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36" name="Picture 35">
            <a:extLst>
              <a:ext uri="{FF2B5EF4-FFF2-40B4-BE49-F238E27FC236}">
                <a16:creationId xmlns:a16="http://schemas.microsoft.com/office/drawing/2014/main" id="{5A89FF5E-005E-404C-9A62-C8DE64FEE9AD}"/>
              </a:ext>
            </a:extLst>
          </p:cNvPr>
          <p:cNvPicPr>
            <a:picLocks noChangeAspect="1"/>
          </p:cNvPicPr>
          <p:nvPr userDrawn="1"/>
        </p:nvPicPr>
        <p:blipFill rotWithShape="1">
          <a:blip r:embed="rId2">
            <a:alphaModFix amt="64000"/>
          </a:blip>
          <a:srcRect l="-2914" t="59610" r="-4280" b="8308"/>
          <a:stretch/>
        </p:blipFill>
        <p:spPr>
          <a:xfrm>
            <a:off x="-114657" y="1588957"/>
            <a:ext cx="3812232" cy="1140939"/>
          </a:xfrm>
          <a:prstGeom prst="rect">
            <a:avLst/>
          </a:prstGeom>
        </p:spPr>
      </p:pic>
      <p:sp>
        <p:nvSpPr>
          <p:cNvPr id="21" name="Picture Placeholder 3">
            <a:extLst>
              <a:ext uri="{FF2B5EF4-FFF2-40B4-BE49-F238E27FC236}">
                <a16:creationId xmlns:a16="http://schemas.microsoft.com/office/drawing/2014/main" id="{4AFFD2BA-9250-C84A-9389-93D60B4A2BC3}"/>
              </a:ext>
            </a:extLst>
          </p:cNvPr>
          <p:cNvSpPr>
            <a:spLocks noGrp="1"/>
          </p:cNvSpPr>
          <p:nvPr>
            <p:ph type="pic" sz="quarter" idx="10"/>
          </p:nvPr>
        </p:nvSpPr>
        <p:spPr>
          <a:xfrm>
            <a:off x="1274156" y="1923965"/>
            <a:ext cx="1380744" cy="1380744"/>
          </a:xfrm>
          <a:prstGeom prst="ellipse">
            <a:avLst/>
          </a:prstGeom>
          <a:solidFill>
            <a:schemeClr val="bg1">
              <a:lumMod val="95000"/>
            </a:schemeClr>
          </a:solidFill>
          <a:ln w="3175">
            <a:solidFill>
              <a:schemeClr val="bg1">
                <a:lumMod val="50000"/>
                <a:alpha val="40000"/>
              </a:schemeClr>
            </a:solidFill>
          </a:ln>
          <a:effectLst>
            <a:outerShdw dist="50800" dir="7200000" algn="t" rotWithShape="0">
              <a:schemeClr val="accent1"/>
            </a:outerShdw>
          </a:effectLst>
        </p:spPr>
        <p:txBody>
          <a:bodyPr anchor="ctr" anchorCtr="0">
            <a:normAutofit/>
          </a:bodyPr>
          <a:lstStyle>
            <a:lvl1pPr marL="0" indent="0" algn="ctr">
              <a:buNone/>
              <a:defRPr sz="788"/>
            </a:lvl1pPr>
          </a:lstStyle>
          <a:p>
            <a:r>
              <a:rPr lang="en-US" dirty="0"/>
              <a:t>Drag picture to placeholder or click icon to add</a:t>
            </a:r>
          </a:p>
        </p:txBody>
      </p:sp>
    </p:spTree>
    <p:extLst>
      <p:ext uri="{BB962C8B-B14F-4D97-AF65-F5344CB8AC3E}">
        <p14:creationId xmlns:p14="http://schemas.microsoft.com/office/powerpoint/2010/main" val="1387597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Speaker slide 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2D74B4-C2B7-3348-A3D4-9970A03AAD13}"/>
              </a:ext>
            </a:extLst>
          </p:cNvPr>
          <p:cNvSpPr/>
          <p:nvPr userDrawn="1"/>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1" name="Picture 10">
            <a:extLst>
              <a:ext uri="{FF2B5EF4-FFF2-40B4-BE49-F238E27FC236}">
                <a16:creationId xmlns:a16="http://schemas.microsoft.com/office/drawing/2014/main" id="{D822B54E-E0D0-1042-8C18-C83A2C681EAC}"/>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
        <p:nvSpPr>
          <p:cNvPr id="8" name="Rectangle 7">
            <a:extLst>
              <a:ext uri="{FF2B5EF4-FFF2-40B4-BE49-F238E27FC236}">
                <a16:creationId xmlns:a16="http://schemas.microsoft.com/office/drawing/2014/main" id="{B59F9642-EE1C-E84C-A56B-BD8D350F0673}"/>
              </a:ext>
            </a:extLst>
          </p:cNvPr>
          <p:cNvSpPr/>
          <p:nvPr userDrawn="1"/>
        </p:nvSpPr>
        <p:spPr>
          <a:xfrm>
            <a:off x="1010959" y="678230"/>
            <a:ext cx="9968821" cy="483140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Open Sans" panose="020B0606030504020204" pitchFamily="34" charset="0"/>
            </a:endParaRPr>
          </a:p>
        </p:txBody>
      </p:sp>
      <p:sp>
        <p:nvSpPr>
          <p:cNvPr id="2" name="Title 1"/>
          <p:cNvSpPr>
            <a:spLocks noGrp="1"/>
          </p:cNvSpPr>
          <p:nvPr userDrawn="1">
            <p:ph type="title" hasCustomPrompt="1"/>
          </p:nvPr>
        </p:nvSpPr>
        <p:spPr>
          <a:xfrm>
            <a:off x="1489551" y="1301165"/>
            <a:ext cx="9262380"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069368" y="2637113"/>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515793" y="3141234"/>
            <a:ext cx="3787235"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96577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Title Slide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45DCEC-87FB-684D-9A72-8CFB89EBBF55}"/>
              </a:ext>
            </a:extLst>
          </p:cNvPr>
          <p:cNvSpPr/>
          <p:nvPr userDrawn="1"/>
        </p:nvSpPr>
        <p:spPr>
          <a:xfrm>
            <a:off x="0" y="0"/>
            <a:ext cx="12192000" cy="52578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4" name="Picture 13">
            <a:extLst>
              <a:ext uri="{FF2B5EF4-FFF2-40B4-BE49-F238E27FC236}">
                <a16:creationId xmlns:a16="http://schemas.microsoft.com/office/drawing/2014/main" id="{E451DB59-A8DA-2248-BC08-3A0113F7DF7A}"/>
              </a:ext>
            </a:extLst>
          </p:cNvPr>
          <p:cNvPicPr>
            <a:picLocks noChangeAspect="1"/>
          </p:cNvPicPr>
          <p:nvPr userDrawn="1"/>
        </p:nvPicPr>
        <p:blipFill rotWithShape="1">
          <a:blip r:embed="rId2">
            <a:alphaModFix amt="13000"/>
          </a:blip>
          <a:srcRect l="-2914" t="7786" r="19087" b="6039"/>
          <a:stretch/>
        </p:blipFill>
        <p:spPr>
          <a:xfrm>
            <a:off x="7077401" y="1"/>
            <a:ext cx="5114600" cy="5257800"/>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892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light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E39114-032B-1A4A-89F5-318498FFCD5B}"/>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1" name="Picture 10">
            <a:extLst>
              <a:ext uri="{FF2B5EF4-FFF2-40B4-BE49-F238E27FC236}">
                <a16:creationId xmlns:a16="http://schemas.microsoft.com/office/drawing/2014/main" id="{6D6BCB7E-B8C6-A343-86F6-67DDD0C75733}"/>
              </a:ext>
            </a:extLst>
          </p:cNvPr>
          <p:cNvPicPr>
            <a:picLocks noChangeAspect="1"/>
          </p:cNvPicPr>
          <p:nvPr userDrawn="1"/>
        </p:nvPicPr>
        <p:blipFill rotWithShape="1">
          <a:blip r:embed="rId2">
            <a:alphaModFix amt="13000"/>
          </a:blip>
          <a:srcRect l="-2914" t="7786" r="-4280" b="3574"/>
          <a:stretch/>
        </p:blipFill>
        <p:spPr>
          <a:xfrm>
            <a:off x="1294459" y="-1"/>
            <a:ext cx="8293571" cy="6858001"/>
          </a:xfrm>
          <a:prstGeom prst="rect">
            <a:avLst/>
          </a:prstGeom>
        </p:spPr>
      </p:pic>
      <p:sp>
        <p:nvSpPr>
          <p:cNvPr id="12" name="Slide Number Placeholder 3">
            <a:extLst>
              <a:ext uri="{FF2B5EF4-FFF2-40B4-BE49-F238E27FC236}">
                <a16:creationId xmlns:a16="http://schemas.microsoft.com/office/drawing/2014/main" id="{D9010C78-3816-1343-9AE4-50338095FF53}"/>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FA55E9E2-B210-7247-98A3-2A79BCA1BAC2}"/>
              </a:ext>
            </a:extLst>
          </p:cNvPr>
          <p:cNvPicPr>
            <a:picLocks noChangeAspect="1"/>
          </p:cNvPicPr>
          <p:nvPr userDrawn="1"/>
        </p:nvPicPr>
        <p:blipFill>
          <a:blip r:embed="rId3"/>
          <a:stretch>
            <a:fillRect/>
          </a:stretch>
        </p:blipFill>
        <p:spPr>
          <a:xfrm>
            <a:off x="10367158" y="6026017"/>
            <a:ext cx="1445212" cy="660669"/>
          </a:xfrm>
          <a:prstGeom prst="rect">
            <a:avLst/>
          </a:prstGeom>
        </p:spPr>
      </p:pic>
    </p:spTree>
    <p:extLst>
      <p:ext uri="{BB962C8B-B14F-4D97-AF65-F5344CB8AC3E}">
        <p14:creationId xmlns:p14="http://schemas.microsoft.com/office/powerpoint/2010/main" val="2606433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and Content light blue ble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DD429-A955-BB4A-9299-12C7A613974B}"/>
              </a:ext>
            </a:extLst>
          </p:cNvPr>
          <p:cNvSpPr/>
          <p:nvPr userDrawn="1"/>
        </p:nvSpPr>
        <p:spPr>
          <a:xfrm rot="5400000">
            <a:off x="3687916" y="-1483519"/>
            <a:ext cx="4665476" cy="12041311"/>
          </a:xfrm>
          <a:prstGeom prst="rect">
            <a:avLst/>
          </a:prstGeom>
          <a:gradFill>
            <a:gsLst>
              <a:gs pos="0">
                <a:schemeClr val="accent1">
                  <a:lumMod val="20000"/>
                  <a:lumOff val="80000"/>
                </a:schemeClr>
              </a:gs>
              <a:gs pos="100000">
                <a:schemeClr val="accent1">
                  <a:lumMod val="20000"/>
                  <a:lumOff val="80000"/>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Rectangle 6">
            <a:extLst>
              <a:ext uri="{FF2B5EF4-FFF2-40B4-BE49-F238E27FC236}">
                <a16:creationId xmlns:a16="http://schemas.microsoft.com/office/drawing/2014/main" id="{122DD80B-FA59-D544-8B66-E2A7B95E43AA}"/>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2BD89CB0-BA7A-4446-BF6E-F775D832FA8F}"/>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71695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
        <p:nvSpPr>
          <p:cNvPr id="10" name="Rectangle 9">
            <a:extLst>
              <a:ext uri="{FF2B5EF4-FFF2-40B4-BE49-F238E27FC236}">
                <a16:creationId xmlns:a16="http://schemas.microsoft.com/office/drawing/2014/main" id="{A22CAF92-D608-9840-87A7-6ADAA42858EF}"/>
              </a:ext>
            </a:extLst>
          </p:cNvPr>
          <p:cNvSpPr/>
          <p:nvPr userDrawn="1"/>
        </p:nvSpPr>
        <p:spPr>
          <a:xfrm>
            <a:off x="0" y="1803460"/>
            <a:ext cx="12192000" cy="403217"/>
          </a:xfrm>
          <a:prstGeom prst="rect">
            <a:avLst/>
          </a:prstGeom>
          <a:gradFill>
            <a:gsLst>
              <a:gs pos="0">
                <a:schemeClr val="accent5"/>
              </a:gs>
              <a:gs pos="100000">
                <a:schemeClr val="accent5">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3" name="Text Placeholder 2">
            <a:extLst>
              <a:ext uri="{FF2B5EF4-FFF2-40B4-BE49-F238E27FC236}">
                <a16:creationId xmlns:a16="http://schemas.microsoft.com/office/drawing/2014/main" id="{76A94859-4C6D-CC4C-8C44-7E7F43A9FA4D}"/>
              </a:ext>
            </a:extLst>
          </p:cNvPr>
          <p:cNvSpPr>
            <a:spLocks noGrp="1"/>
          </p:cNvSpPr>
          <p:nvPr>
            <p:ph type="body" sz="quarter" idx="14"/>
          </p:nvPr>
        </p:nvSpPr>
        <p:spPr>
          <a:xfrm>
            <a:off x="688975" y="1803400"/>
            <a:ext cx="10515600" cy="401638"/>
          </a:xfrm>
        </p:spPr>
        <p:txBody>
          <a:bodyPr anchor="ctr" anchorCtr="0">
            <a:noAutofit/>
          </a:bodyPr>
          <a:lstStyle>
            <a:lvl1pPr marL="0" indent="0" algn="ctr">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00100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Title and Content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A647E-E5D6-EC43-9036-225CCAB58E7A}"/>
              </a:ext>
            </a:extLst>
          </p:cNvPr>
          <p:cNvSpPr/>
          <p:nvPr userDrawn="1"/>
        </p:nvSpPr>
        <p:spPr>
          <a:xfrm>
            <a:off x="0" y="0"/>
            <a:ext cx="12192000" cy="12896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B15F795D-4906-EB43-B5FD-20E485E1F877}"/>
              </a:ext>
            </a:extLst>
          </p:cNvPr>
          <p:cNvPicPr>
            <a:picLocks noChangeAspect="1"/>
          </p:cNvPicPr>
          <p:nvPr userDrawn="1"/>
        </p:nvPicPr>
        <p:blipFill rotWithShape="1">
          <a:blip r:embed="rId2">
            <a:alphaModFix amt="20000"/>
          </a:blip>
          <a:srcRect l="-2914" t="27543" r="-6203" b="26806"/>
          <a:stretch/>
        </p:blipFill>
        <p:spPr>
          <a:xfrm>
            <a:off x="8810863" y="-1"/>
            <a:ext cx="3082557" cy="1289651"/>
          </a:xfrm>
          <a:prstGeom prst="rect">
            <a:avLst/>
          </a:prstGeom>
        </p:spPr>
      </p:pic>
    </p:spTree>
    <p:extLst>
      <p:ext uri="{BB962C8B-B14F-4D97-AF65-F5344CB8AC3E}">
        <p14:creationId xmlns:p14="http://schemas.microsoft.com/office/powerpoint/2010/main" val="410729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Title and Content light blu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43825"/>
            <a:ext cx="10668000" cy="3657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A7C3643A-5632-DE4A-9709-53D0590C1FD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0" name="Rectangle 9">
            <a:extLst>
              <a:ext uri="{FF2B5EF4-FFF2-40B4-BE49-F238E27FC236}">
                <a16:creationId xmlns:a16="http://schemas.microsoft.com/office/drawing/2014/main" id="{E31EFD5A-171C-E74A-B76F-294AFE417A14}"/>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2" name="Picture 11">
            <a:extLst>
              <a:ext uri="{FF2B5EF4-FFF2-40B4-BE49-F238E27FC236}">
                <a16:creationId xmlns:a16="http://schemas.microsoft.com/office/drawing/2014/main" id="{BD120F91-4708-1E41-9F59-879EE1D6B682}"/>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3" name="Title 1">
            <a:extLst>
              <a:ext uri="{FF2B5EF4-FFF2-40B4-BE49-F238E27FC236}">
                <a16:creationId xmlns:a16="http://schemas.microsoft.com/office/drawing/2014/main" id="{0E71206F-7092-7F4F-BD22-7033FCFFE826}"/>
              </a:ext>
            </a:extLst>
          </p:cNvPr>
          <p:cNvSpPr>
            <a:spLocks noGrp="1"/>
          </p:cNvSpPr>
          <p:nvPr>
            <p:ph type="title" hasCustomPrompt="1"/>
          </p:nvPr>
        </p:nvSpPr>
        <p:spPr>
          <a:xfrm>
            <a:off x="669159" y="807921"/>
            <a:ext cx="10895659" cy="550863"/>
          </a:xfrm>
        </p:spPr>
        <p:txBody>
          <a:bodyPr>
            <a:noAutofit/>
          </a:bodyPr>
          <a:lstStyle>
            <a:lvl1pPr>
              <a:defRPr sz="4000"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0040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a:stretch/>
        </p:blipFill>
        <p:spPr>
          <a:xfrm>
            <a:off x="0" y="0"/>
            <a:ext cx="6096000" cy="6858000"/>
          </a:xfrm>
          <a:prstGeom prst="rect">
            <a:avLst/>
          </a:prstGeom>
        </p:spPr>
      </p:pic>
      <p:sp>
        <p:nvSpPr>
          <p:cNvPr id="6" name="Rectangle 5">
            <a:extLst>
              <a:ext uri="{FF2B5EF4-FFF2-40B4-BE49-F238E27FC236}">
                <a16:creationId xmlns:a16="http://schemas.microsoft.com/office/drawing/2014/main" id="{AA372388-321E-47A1-B620-A76D9DE6C0DC}"/>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2598472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Title and Content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2DD80B-FA59-D544-8B66-E2A7B95E43AA}"/>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2BD89CB0-BA7A-4446-BF6E-F775D832FA8F}"/>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71695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23179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2400" b="1">
                <a:solidFill>
                  <a:schemeClr val="accent5"/>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solidFill>
                  <a:schemeClr val="accent5"/>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1A6730EC-7B9D-C945-A256-0DC2A176BE7F}"/>
              </a:ext>
            </a:extLst>
          </p:cNvPr>
          <p:cNvSpPr>
            <a:spLocks noGrp="1"/>
          </p:cNvSpPr>
          <p:nvPr>
            <p:ph type="sldNum" sz="quarter" idx="10"/>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11" name="Rectangle 10">
            <a:extLst>
              <a:ext uri="{FF2B5EF4-FFF2-40B4-BE49-F238E27FC236}">
                <a16:creationId xmlns:a16="http://schemas.microsoft.com/office/drawing/2014/main" id="{B60EC9FE-52AF-5F44-B4A8-EE3B39094086}"/>
              </a:ext>
            </a:extLst>
          </p:cNvPr>
          <p:cNvSpPr/>
          <p:nvPr userDrawn="1"/>
        </p:nvSpPr>
        <p:spPr>
          <a:xfrm>
            <a:off x="2" y="-5857"/>
            <a:ext cx="12191999" cy="1594815"/>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pic>
        <p:nvPicPr>
          <p:cNvPr id="13" name="Picture 12">
            <a:extLst>
              <a:ext uri="{FF2B5EF4-FFF2-40B4-BE49-F238E27FC236}">
                <a16:creationId xmlns:a16="http://schemas.microsoft.com/office/drawing/2014/main" id="{76132480-F325-4A41-987B-83FB117DE040}"/>
              </a:ext>
            </a:extLst>
          </p:cNvPr>
          <p:cNvPicPr>
            <a:picLocks noChangeAspect="1"/>
          </p:cNvPicPr>
          <p:nvPr userDrawn="1"/>
        </p:nvPicPr>
        <p:blipFill rotWithShape="1">
          <a:blip r:embed="rId2">
            <a:alphaModFix amt="13000"/>
          </a:blip>
          <a:srcRect l="-2914" t="14942" r="-4280" b="40214"/>
          <a:stretch/>
        </p:blipFill>
        <p:spPr>
          <a:xfrm>
            <a:off x="-114657" y="-5856"/>
            <a:ext cx="3812232" cy="1594813"/>
          </a:xfrm>
          <a:prstGeom prst="rect">
            <a:avLst/>
          </a:prstGeom>
        </p:spPr>
      </p:pic>
      <p:sp>
        <p:nvSpPr>
          <p:cNvPr id="14" name="Title 1">
            <a:extLst>
              <a:ext uri="{FF2B5EF4-FFF2-40B4-BE49-F238E27FC236}">
                <a16:creationId xmlns:a16="http://schemas.microsoft.com/office/drawing/2014/main" id="{B31DD238-9B77-8B45-9DA1-B07952F821A9}"/>
              </a:ext>
            </a:extLst>
          </p:cNvPr>
          <p:cNvSpPr>
            <a:spLocks noGrp="1"/>
          </p:cNvSpPr>
          <p:nvPr>
            <p:ph type="title" hasCustomPrompt="1"/>
          </p:nvPr>
        </p:nvSpPr>
        <p:spPr>
          <a:xfrm>
            <a:off x="669159" y="807921"/>
            <a:ext cx="10895659" cy="550863"/>
          </a:xfrm>
        </p:spPr>
        <p:txBody>
          <a:bodyPr>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79429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Speaker slide light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8" name="Rectangle 7">
            <a:extLst>
              <a:ext uri="{FF2B5EF4-FFF2-40B4-BE49-F238E27FC236}">
                <a16:creationId xmlns:a16="http://schemas.microsoft.com/office/drawing/2014/main" id="{B59F9642-EE1C-E84C-A56B-BD8D350F0673}"/>
              </a:ext>
            </a:extLst>
          </p:cNvPr>
          <p:cNvSpPr/>
          <p:nvPr userDrawn="1"/>
        </p:nvSpPr>
        <p:spPr>
          <a:xfrm>
            <a:off x="1010959" y="678230"/>
            <a:ext cx="9968821" cy="483140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Open Sans" panose="020B0606030504020204" pitchFamily="34" charset="0"/>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9262380"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069368" y="2637113"/>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515793" y="3141234"/>
            <a:ext cx="3787235"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847176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_Content slide - vertical - dark blu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8" name="Picture 7">
            <a:extLst>
              <a:ext uri="{FF2B5EF4-FFF2-40B4-BE49-F238E27FC236}">
                <a16:creationId xmlns:a16="http://schemas.microsoft.com/office/drawing/2014/main" id="{DDC8C5D3-DE8C-1248-91B4-C07EE06D1556}"/>
              </a:ext>
            </a:extLst>
          </p:cNvPr>
          <p:cNvPicPr>
            <a:picLocks noChangeAspect="1"/>
          </p:cNvPicPr>
          <p:nvPr userDrawn="1"/>
        </p:nvPicPr>
        <p:blipFill rotWithShape="1">
          <a:blip r:embed="rId2">
            <a:alphaModFix amt="15000"/>
          </a:blip>
          <a:srcRect l="12217" r="42408"/>
          <a:stretch/>
        </p:blipFill>
        <p:spPr>
          <a:xfrm>
            <a:off x="9237" y="0"/>
            <a:ext cx="3111747" cy="6858000"/>
          </a:xfrm>
          <a:prstGeom prst="rect">
            <a:avLst/>
          </a:prstGeom>
          <a:effectLst/>
        </p:spPr>
      </p:pic>
      <p:sp>
        <p:nvSpPr>
          <p:cNvPr id="13" name="Slide Number Placeholder 3">
            <a:extLst>
              <a:ext uri="{FF2B5EF4-FFF2-40B4-BE49-F238E27FC236}">
                <a16:creationId xmlns:a16="http://schemas.microsoft.com/office/drawing/2014/main" id="{63A53A42-F4D8-3A49-90D4-4500E96556E5}"/>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sp>
        <p:nvSpPr>
          <p:cNvPr id="3" name="Content Placeholder 2">
            <a:extLst>
              <a:ext uri="{FF2B5EF4-FFF2-40B4-BE49-F238E27FC236}">
                <a16:creationId xmlns:a16="http://schemas.microsoft.com/office/drawing/2014/main" id="{4A011888-E82D-4C4B-B9EA-0D23D8693C98}"/>
              </a:ext>
            </a:extLst>
          </p:cNvPr>
          <p:cNvSpPr>
            <a:spLocks noGrp="1"/>
          </p:cNvSpPr>
          <p:nvPr>
            <p:ph sz="quarter" idx="10"/>
          </p:nvPr>
        </p:nvSpPr>
        <p:spPr>
          <a:xfrm>
            <a:off x="3575050" y="1590675"/>
            <a:ext cx="80391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373F2F5E-0BC2-EF4B-ADF3-0E2A83B59AD3}"/>
              </a:ext>
            </a:extLst>
          </p:cNvPr>
          <p:cNvSpPr>
            <a:spLocks noGrp="1"/>
          </p:cNvSpPr>
          <p:nvPr>
            <p:ph type="body" sz="quarter" idx="11"/>
          </p:nvPr>
        </p:nvSpPr>
        <p:spPr>
          <a:xfrm>
            <a:off x="3575050" y="628650"/>
            <a:ext cx="8039100" cy="831850"/>
          </a:xfrm>
        </p:spPr>
        <p:txBody>
          <a:bodyPr>
            <a:normAutofit/>
          </a:bodyPr>
          <a:lstStyle>
            <a:lvl1pPr marL="0" indent="0">
              <a:buNone/>
              <a:defRPr sz="400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3537321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8_Title Slide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BB25E0-0D8A-F847-A3DB-7544B2520FBF}"/>
              </a:ext>
            </a:extLst>
          </p:cNvPr>
          <p:cNvSpPr/>
          <p:nvPr userDrawn="1"/>
        </p:nvSpPr>
        <p:spPr>
          <a:xfrm>
            <a:off x="0" y="0"/>
            <a:ext cx="12192000" cy="52578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4" name="Picture 13">
            <a:extLst>
              <a:ext uri="{FF2B5EF4-FFF2-40B4-BE49-F238E27FC236}">
                <a16:creationId xmlns:a16="http://schemas.microsoft.com/office/drawing/2014/main" id="{E451DB59-A8DA-2248-BC08-3A0113F7DF7A}"/>
              </a:ext>
            </a:extLst>
          </p:cNvPr>
          <p:cNvPicPr>
            <a:picLocks noChangeAspect="1"/>
          </p:cNvPicPr>
          <p:nvPr userDrawn="1"/>
        </p:nvPicPr>
        <p:blipFill rotWithShape="1">
          <a:blip r:embed="rId2">
            <a:biLevel thresh="25000"/>
            <a:alphaModFix amt="13000"/>
          </a:blip>
          <a:srcRect l="-2914" t="7786" r="19087" b="6039"/>
          <a:stretch/>
        </p:blipFill>
        <p:spPr>
          <a:xfrm>
            <a:off x="7077400" y="0"/>
            <a:ext cx="5114600" cy="5257800"/>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3480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9_Title and Content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A647E-E5D6-EC43-9036-225CCAB58E7A}"/>
              </a:ext>
            </a:extLst>
          </p:cNvPr>
          <p:cNvSpPr/>
          <p:nvPr userDrawn="1"/>
        </p:nvSpPr>
        <p:spPr>
          <a:xfrm>
            <a:off x="0" y="0"/>
            <a:ext cx="12192000" cy="128965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1">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1EA980EB-24A3-714C-BE41-E54BB35579FF}"/>
              </a:ext>
            </a:extLst>
          </p:cNvPr>
          <p:cNvPicPr>
            <a:picLocks noChangeAspect="1"/>
          </p:cNvPicPr>
          <p:nvPr userDrawn="1"/>
        </p:nvPicPr>
        <p:blipFill rotWithShape="1">
          <a:blip r:embed="rId2">
            <a:alphaModFix amt="20000"/>
            <a:biLevel thresh="25000"/>
          </a:blip>
          <a:srcRect l="-2914" t="27543" r="-6203" b="26806"/>
          <a:stretch/>
        </p:blipFill>
        <p:spPr>
          <a:xfrm>
            <a:off x="8810863" y="-1"/>
            <a:ext cx="3082557" cy="1289651"/>
          </a:xfrm>
          <a:prstGeom prst="rect">
            <a:avLst/>
          </a:prstGeom>
        </p:spPr>
      </p:pic>
    </p:spTree>
    <p:extLst>
      <p:ext uri="{BB962C8B-B14F-4D97-AF65-F5344CB8AC3E}">
        <p14:creationId xmlns:p14="http://schemas.microsoft.com/office/powerpoint/2010/main" val="3054735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Title Slid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BB25E0-0D8A-F847-A3DB-7544B2520FBF}"/>
              </a:ext>
            </a:extLst>
          </p:cNvPr>
          <p:cNvSpPr/>
          <p:nvPr userDrawn="1"/>
        </p:nvSpPr>
        <p:spPr>
          <a:xfrm>
            <a:off x="0" y="0"/>
            <a:ext cx="12192000" cy="52578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pic>
        <p:nvPicPr>
          <p:cNvPr id="14" name="Picture 13">
            <a:extLst>
              <a:ext uri="{FF2B5EF4-FFF2-40B4-BE49-F238E27FC236}">
                <a16:creationId xmlns:a16="http://schemas.microsoft.com/office/drawing/2014/main" id="{E451DB59-A8DA-2248-BC08-3A0113F7DF7A}"/>
              </a:ext>
            </a:extLst>
          </p:cNvPr>
          <p:cNvPicPr>
            <a:picLocks noChangeAspect="1"/>
          </p:cNvPicPr>
          <p:nvPr userDrawn="1"/>
        </p:nvPicPr>
        <p:blipFill rotWithShape="1">
          <a:blip r:embed="rId2">
            <a:biLevel thresh="25000"/>
            <a:alphaModFix amt="13000"/>
          </a:blip>
          <a:srcRect l="-2914" t="7786" r="19087" b="6039"/>
          <a:stretch/>
        </p:blipFill>
        <p:spPr>
          <a:xfrm>
            <a:off x="7077400" y="0"/>
            <a:ext cx="5114600" cy="5257800"/>
          </a:xfrm>
          <a:prstGeom prst="rect">
            <a:avLst/>
          </a:prstGeom>
        </p:spPr>
      </p:pic>
      <p:sp>
        <p:nvSpPr>
          <p:cNvPr id="6" name="Slide Number Placeholder 5"/>
          <p:cNvSpPr>
            <a:spLocks noGrp="1"/>
          </p:cNvSpPr>
          <p:nvPr>
            <p:ph type="sldNum" sz="quarter" idx="12"/>
          </p:nvPr>
        </p:nvSpPr>
        <p:spPr>
          <a:xfrm>
            <a:off x="838200" y="6215618"/>
            <a:ext cx="2743200" cy="365125"/>
          </a:xfrm>
        </p:spPr>
        <p:txBody>
          <a:bodyPr/>
          <a:lstStyle>
            <a:lvl1pPr algn="l">
              <a:defRPr/>
            </a:lvl1pPr>
          </a:lstStyle>
          <a:p>
            <a:fld id="{5585C4EF-D8B5-47EE-B68C-7BB87C7B3387}" type="slidenum">
              <a:rPr lang="en-US" smtClean="0"/>
              <a:pPr/>
              <a:t>‹#›</a:t>
            </a:fld>
            <a:endParaRPr lang="en-US" dirty="0"/>
          </a:p>
        </p:txBody>
      </p:sp>
      <p:sp>
        <p:nvSpPr>
          <p:cNvPr id="7" name="Title 1">
            <a:extLst>
              <a:ext uri="{FF2B5EF4-FFF2-40B4-BE49-F238E27FC236}">
                <a16:creationId xmlns:a16="http://schemas.microsoft.com/office/drawing/2014/main" id="{8CF7FB79-1C64-43D4-A057-6D978AFD83E8}"/>
              </a:ext>
            </a:extLst>
          </p:cNvPr>
          <p:cNvSpPr>
            <a:spLocks noGrp="1"/>
          </p:cNvSpPr>
          <p:nvPr>
            <p:ph type="ctrTitle"/>
          </p:nvPr>
        </p:nvSpPr>
        <p:spPr>
          <a:xfrm>
            <a:off x="1524000" y="2285999"/>
            <a:ext cx="9144000" cy="1223963"/>
          </a:xfrm>
        </p:spPr>
        <p:txBody>
          <a:bodyPr anchor="b">
            <a:normAutofit/>
          </a:bodyPr>
          <a:lstStyle>
            <a:lvl1pPr algn="ctr">
              <a:defRPr sz="4000"/>
            </a:lvl1pPr>
          </a:lstStyle>
          <a:p>
            <a:r>
              <a:rPr lang="en-US" dirty="0"/>
              <a:t>Click to edit Master title style</a:t>
            </a:r>
          </a:p>
        </p:txBody>
      </p:sp>
      <p:sp>
        <p:nvSpPr>
          <p:cNvPr id="9" name="Subtitle 2">
            <a:extLst>
              <a:ext uri="{FF2B5EF4-FFF2-40B4-BE49-F238E27FC236}">
                <a16:creationId xmlns:a16="http://schemas.microsoft.com/office/drawing/2014/main" id="{170D46F1-B9C8-4DF2-AB3A-9D24DAB9C3E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20412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1_Title and Content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FA647E-E5D6-EC43-9036-225CCAB58E7A}"/>
              </a:ext>
            </a:extLst>
          </p:cNvPr>
          <p:cNvSpPr/>
          <p:nvPr userDrawn="1"/>
        </p:nvSpPr>
        <p:spPr>
          <a:xfrm>
            <a:off x="0" y="0"/>
            <a:ext cx="12192000" cy="128965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85C4EF-D8B5-47EE-B68C-7BB87C7B3387}" type="slidenum">
              <a:rPr lang="en-US" smtClean="0"/>
              <a:pPr/>
              <a:t>‹#›</a:t>
            </a:fld>
            <a:endParaRPr lang="en-US" dirty="0"/>
          </a:p>
        </p:txBody>
      </p:sp>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1">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1EA980EB-24A3-714C-BE41-E54BB35579FF}"/>
              </a:ext>
            </a:extLst>
          </p:cNvPr>
          <p:cNvPicPr>
            <a:picLocks noChangeAspect="1"/>
          </p:cNvPicPr>
          <p:nvPr userDrawn="1"/>
        </p:nvPicPr>
        <p:blipFill rotWithShape="1">
          <a:blip r:embed="rId2">
            <a:alphaModFix amt="20000"/>
            <a:biLevel thresh="25000"/>
          </a:blip>
          <a:srcRect l="-2914" t="27543" r="-6203" b="26806"/>
          <a:stretch/>
        </p:blipFill>
        <p:spPr>
          <a:xfrm>
            <a:off x="8810863" y="-1"/>
            <a:ext cx="3082557" cy="1289651"/>
          </a:xfrm>
          <a:prstGeom prst="rect">
            <a:avLst/>
          </a:prstGeom>
        </p:spPr>
      </p:pic>
    </p:spTree>
    <p:extLst>
      <p:ext uri="{BB962C8B-B14F-4D97-AF65-F5344CB8AC3E}">
        <p14:creationId xmlns:p14="http://schemas.microsoft.com/office/powerpoint/2010/main" val="626422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8794541"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lumMod val="50000"/>
                  </a:srgbClr>
                </a:solidFill>
              </a:rPr>
              <a:pPr defTabSz="914377"/>
              <a:t>‹#›</a:t>
            </a:fld>
            <a:endParaRPr lang="en-US" dirty="0">
              <a:solidFill>
                <a:srgbClr val="FFFFFF">
                  <a:lumMod val="50000"/>
                </a:srgbClr>
              </a:solidFill>
            </a:endParaRPr>
          </a:p>
        </p:txBody>
      </p:sp>
      <p:sp>
        <p:nvSpPr>
          <p:cNvPr id="9" name="Picture Placeholder 3">
            <a:extLst>
              <a:ext uri="{FF2B5EF4-FFF2-40B4-BE49-F238E27FC236}">
                <a16:creationId xmlns:a16="http://schemas.microsoft.com/office/drawing/2014/main" id="{9630F279-F19E-7643-B6AD-8EB19456DD5B}"/>
              </a:ext>
            </a:extLst>
          </p:cNvPr>
          <p:cNvSpPr>
            <a:spLocks noGrp="1"/>
          </p:cNvSpPr>
          <p:nvPr>
            <p:ph type="pic" sz="quarter" idx="45"/>
          </p:nvPr>
        </p:nvSpPr>
        <p:spPr>
          <a:xfrm>
            <a:off x="3191098" y="2792186"/>
            <a:ext cx="2239825" cy="2239825"/>
          </a:xfrm>
          <a:prstGeom prst="ellipse">
            <a:avLst/>
          </a:prstGeom>
          <a:solidFill>
            <a:schemeClr val="bg1">
              <a:lumMod val="95000"/>
            </a:schemeClr>
          </a:solidFill>
          <a:ln w="3175">
            <a:solidFill>
              <a:schemeClr val="bg1">
                <a:lumMod val="50000"/>
                <a:alpha val="40000"/>
              </a:schemeClr>
            </a:solidFill>
          </a:ln>
          <a:effectLst>
            <a:outerShdw dist="76200" dir="7800000" algn="t" rotWithShape="0">
              <a:schemeClr val="accent4"/>
            </a:outerShdw>
          </a:effectLst>
        </p:spPr>
        <p:txBody>
          <a:bodyPr anchor="ctr" anchorCtr="0">
            <a:normAutofit/>
          </a:bodyPr>
          <a:lstStyle>
            <a:lvl1pPr marL="0" indent="0" algn="ctr">
              <a:buNone/>
              <a:defRPr sz="788"/>
            </a:lvl1pPr>
          </a:lstStyle>
          <a:p>
            <a:r>
              <a:rPr lang="en-US" dirty="0"/>
              <a:t>Drag picture to placeholder or click icon to add</a:t>
            </a:r>
          </a:p>
        </p:txBody>
      </p:sp>
      <p:sp>
        <p:nvSpPr>
          <p:cNvPr id="13" name="Content Placeholder 13">
            <a:extLst>
              <a:ext uri="{FF2B5EF4-FFF2-40B4-BE49-F238E27FC236}">
                <a16:creationId xmlns:a16="http://schemas.microsoft.com/office/drawing/2014/main" id="{2DC19BE6-83C5-6B47-A4F5-ED28AAB8978D}"/>
              </a:ext>
            </a:extLst>
          </p:cNvPr>
          <p:cNvSpPr>
            <a:spLocks noGrp="1"/>
          </p:cNvSpPr>
          <p:nvPr>
            <p:ph sz="quarter" idx="49" hasCustomPrompt="1"/>
          </p:nvPr>
        </p:nvSpPr>
        <p:spPr>
          <a:xfrm>
            <a:off x="5637523" y="3296307"/>
            <a:ext cx="4060236" cy="1511132"/>
          </a:xfrm>
        </p:spPr>
        <p:txBody>
          <a:bodyPr>
            <a:normAutofit/>
          </a:bodyPr>
          <a:lstStyle>
            <a:lvl1pPr marL="0" indent="0" algn="l">
              <a:lnSpc>
                <a:spcPct val="80000"/>
              </a:lnSpc>
              <a:spcBef>
                <a:spcPts val="0"/>
              </a:spcBef>
              <a:buNone/>
              <a:defRPr sz="2667">
                <a:latin typeface="Open Sans" panose="020B0606030504020204" pitchFamily="34" charset="0"/>
                <a:ea typeface="Open Sans" panose="020B0606030504020204" pitchFamily="34" charset="0"/>
                <a:cs typeface="Open Sans" panose="020B0606030504020204" pitchFamily="34" charset="0"/>
              </a:defRPr>
            </a:lvl1pPr>
            <a:lvl2pPr marL="0" indent="0" algn="l">
              <a:lnSpc>
                <a:spcPct val="90000"/>
              </a:lnSpc>
              <a:spcBef>
                <a:spcPts val="800"/>
              </a:spcBef>
              <a:spcAft>
                <a:spcPts val="0"/>
              </a:spcAft>
              <a:buFont typeface="Arial" panose="020B0604020202020204" pitchFamily="34" charset="0"/>
              <a:buNone/>
              <a:defRPr sz="2133" i="1"/>
            </a:lvl2pPr>
            <a:lvl3pPr marL="0" indent="0" algn="l">
              <a:spcBef>
                <a:spcPts val="400"/>
              </a:spcBef>
              <a:buNone/>
              <a:defRPr sz="2133"/>
            </a:lvl3pPr>
            <a:lvl4pPr marL="385753" indent="-128585">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59" y="678230"/>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418076776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Only Orang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31C0E-BEDA-A945-BF67-8537E301CF74}"/>
              </a:ext>
            </a:extLst>
          </p:cNvPr>
          <p:cNvSpPr/>
          <p:nvPr userDrawn="1"/>
        </p:nvSpPr>
        <p:spPr>
          <a:xfrm>
            <a:off x="2" y="-5857"/>
            <a:ext cx="12191999" cy="2178417"/>
          </a:xfrm>
          <a:prstGeom prst="rect">
            <a:avLst/>
          </a:prstGeom>
          <a:gradFill>
            <a:gsLst>
              <a:gs pos="0">
                <a:schemeClr val="accent1"/>
              </a:gs>
              <a:gs pos="100000">
                <a:schemeClr val="accent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pic>
        <p:nvPicPr>
          <p:cNvPr id="15" name="Picture 14">
            <a:extLst>
              <a:ext uri="{FF2B5EF4-FFF2-40B4-BE49-F238E27FC236}">
                <a16:creationId xmlns:a16="http://schemas.microsoft.com/office/drawing/2014/main" id="{EC6A5670-9EC1-6343-BF67-9126E39A0642}"/>
              </a:ext>
            </a:extLst>
          </p:cNvPr>
          <p:cNvPicPr>
            <a:picLocks noChangeAspect="1"/>
          </p:cNvPicPr>
          <p:nvPr userDrawn="1"/>
        </p:nvPicPr>
        <p:blipFill rotWithShape="1">
          <a:blip r:embed="rId2">
            <a:alphaModFix amt="15000"/>
          </a:blip>
          <a:srcRect t="14888" b="23739"/>
          <a:stretch/>
        </p:blipFill>
        <p:spPr>
          <a:xfrm>
            <a:off x="14051" y="-9166"/>
            <a:ext cx="3549471" cy="2178417"/>
          </a:xfrm>
          <a:prstGeom prst="rect">
            <a:avLst/>
          </a:prstGeom>
        </p:spPr>
      </p:pic>
      <p:sp>
        <p:nvSpPr>
          <p:cNvPr id="2" name="Title 1"/>
          <p:cNvSpPr>
            <a:spLocks noGrp="1"/>
          </p:cNvSpPr>
          <p:nvPr userDrawn="1">
            <p:ph type="title" hasCustomPrompt="1"/>
          </p:nvPr>
        </p:nvSpPr>
        <p:spPr>
          <a:xfrm>
            <a:off x="1489551" y="1301165"/>
            <a:ext cx="8971372" cy="550863"/>
          </a:xfrm>
        </p:spPr>
        <p:txBody>
          <a:bodyPr lIns="0" tIns="0" rIns="0" bIns="0">
            <a:noAutofit/>
          </a:bodyPr>
          <a:lstStyle>
            <a:lvl1pPr>
              <a:defRPr sz="4267" b="0" i="0" cap="none">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lumMod val="50000"/>
                  </a:srgbClr>
                </a:solidFill>
              </a:rPr>
              <a:pPr defTabSz="914377"/>
              <a:t>‹#›</a:t>
            </a:fld>
            <a:endParaRPr lang="en-US" dirty="0">
              <a:solidFill>
                <a:srgbClr val="FFFFFF">
                  <a:lumMod val="50000"/>
                </a:srgbClr>
              </a:solidFill>
            </a:endParaRPr>
          </a:p>
        </p:txBody>
      </p:sp>
      <p:sp>
        <p:nvSpPr>
          <p:cNvPr id="16" name="Rectangle 15">
            <a:extLst>
              <a:ext uri="{FF2B5EF4-FFF2-40B4-BE49-F238E27FC236}">
                <a16:creationId xmlns:a16="http://schemas.microsoft.com/office/drawing/2014/main" id="{B3CA0AC2-95A8-6D44-8BBB-2843D177C5E4}"/>
              </a:ext>
            </a:extLst>
          </p:cNvPr>
          <p:cNvSpPr/>
          <p:nvPr userDrawn="1"/>
        </p:nvSpPr>
        <p:spPr>
          <a:xfrm>
            <a:off x="1010959" y="678230"/>
            <a:ext cx="9968821" cy="5252957"/>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337884643"/>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40FAD7-4555-B94E-B868-5363A3986DD6}"/>
              </a:ext>
            </a:extLst>
          </p:cNvPr>
          <p:cNvSpPr/>
          <p:nvPr/>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b="0" i="0" dirty="0">
              <a:latin typeface="Open Sans" panose="020B0606030504020204" pitchFamily="34" charset="0"/>
            </a:endParaRP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CBC1F07A-5583-E94A-A5C9-A5C0DB609174}"/>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Tree>
    <p:extLst>
      <p:ext uri="{BB962C8B-B14F-4D97-AF65-F5344CB8AC3E}">
        <p14:creationId xmlns:p14="http://schemas.microsoft.com/office/powerpoint/2010/main" val="23138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solidFill>
              </a:rPr>
              <a:pPr defTabSz="914377"/>
              <a:t>‹#›</a:t>
            </a:fld>
            <a:endParaRPr lang="en-US" dirty="0">
              <a:solidFill>
                <a:srgbClr val="FFFFFF"/>
              </a:solidFill>
            </a:endParaRPr>
          </a:p>
        </p:txBody>
      </p:sp>
      <p:pic>
        <p:nvPicPr>
          <p:cNvPr id="10" name="Picture 9">
            <a:extLst>
              <a:ext uri="{FF2B5EF4-FFF2-40B4-BE49-F238E27FC236}">
                <a16:creationId xmlns:a16="http://schemas.microsoft.com/office/drawing/2014/main" id="{F6681DB3-63FB-7842-92EB-3B2457BABDB9}"/>
              </a:ext>
            </a:extLst>
          </p:cNvPr>
          <p:cNvPicPr>
            <a:picLocks noChangeAspect="1"/>
          </p:cNvPicPr>
          <p:nvPr userDrawn="1"/>
        </p:nvPicPr>
        <p:blipFill>
          <a:blip r:embed="rId2">
            <a:alphaModFix amt="15000"/>
          </a:blip>
          <a:stretch>
            <a:fillRect/>
          </a:stretch>
        </p:blipFill>
        <p:spPr>
          <a:xfrm>
            <a:off x="1535287" y="-556919"/>
            <a:ext cx="7721600" cy="7721600"/>
          </a:xfrm>
          <a:prstGeom prst="rect">
            <a:avLst/>
          </a:prstGeom>
        </p:spPr>
      </p:pic>
      <p:sp>
        <p:nvSpPr>
          <p:cNvPr id="2" name="Rectangle 1">
            <a:extLst>
              <a:ext uri="{FF2B5EF4-FFF2-40B4-BE49-F238E27FC236}">
                <a16:creationId xmlns:a16="http://schemas.microsoft.com/office/drawing/2014/main" id="{8F2A03EA-EF03-4F87-ACD3-516B0519353B}"/>
              </a:ext>
            </a:extLst>
          </p:cNvPr>
          <p:cNvSpPr/>
          <p:nvPr userDrawn="1"/>
        </p:nvSpPr>
        <p:spPr>
          <a:xfrm>
            <a:off x="882059" y="6513728"/>
            <a:ext cx="1947969"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Confidential – not for distribution © CECP</a:t>
            </a:r>
          </a:p>
        </p:txBody>
      </p:sp>
    </p:spTree>
    <p:extLst>
      <p:ext uri="{BB962C8B-B14F-4D97-AF65-F5344CB8AC3E}">
        <p14:creationId xmlns:p14="http://schemas.microsoft.com/office/powerpoint/2010/main" val="3682766313"/>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2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gradFill>
            <a:gsLst>
              <a:gs pos="0">
                <a:schemeClr val="accent1"/>
              </a:gs>
              <a:gs pos="100000">
                <a:schemeClr val="accent1">
                  <a:lumMod val="75000"/>
                </a:schemeClr>
              </a:gs>
            </a:gsLst>
            <a:lin ang="5400000" scaled="0"/>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solidFill>
              </a:rPr>
              <a:pPr defTabSz="914377"/>
              <a:t>‹#›</a:t>
            </a:fld>
            <a:endParaRPr lang="en-US" dirty="0">
              <a:solidFill>
                <a:srgbClr val="FFFFFF"/>
              </a:solidFill>
            </a:endParaRPr>
          </a:p>
        </p:txBody>
      </p:sp>
      <p:pic>
        <p:nvPicPr>
          <p:cNvPr id="8" name="Picture 7">
            <a:extLst>
              <a:ext uri="{FF2B5EF4-FFF2-40B4-BE49-F238E27FC236}">
                <a16:creationId xmlns:a16="http://schemas.microsoft.com/office/drawing/2014/main" id="{BC076A4C-F64A-284D-A55D-689C51A876EE}"/>
              </a:ext>
            </a:extLst>
          </p:cNvPr>
          <p:cNvPicPr>
            <a:picLocks noChangeAspect="1"/>
          </p:cNvPicPr>
          <p:nvPr userDrawn="1"/>
        </p:nvPicPr>
        <p:blipFill rotWithShape="1">
          <a:blip r:embed="rId2">
            <a:alphaModFix amt="13000"/>
          </a:blip>
          <a:srcRect l="-2914" t="7786" r="-4280" b="3574"/>
          <a:stretch/>
        </p:blipFill>
        <p:spPr>
          <a:xfrm>
            <a:off x="1294459" y="-1"/>
            <a:ext cx="8293571" cy="6858001"/>
          </a:xfrm>
          <a:prstGeom prst="rect">
            <a:avLst/>
          </a:prstGeom>
        </p:spPr>
      </p:pic>
      <p:sp>
        <p:nvSpPr>
          <p:cNvPr id="2" name="Rectangle 1">
            <a:extLst>
              <a:ext uri="{FF2B5EF4-FFF2-40B4-BE49-F238E27FC236}">
                <a16:creationId xmlns:a16="http://schemas.microsoft.com/office/drawing/2014/main" id="{AC46E8C7-5AF1-4F93-8A2A-F996C00627AD}"/>
              </a:ext>
            </a:extLst>
          </p:cNvPr>
          <p:cNvSpPr/>
          <p:nvPr userDrawn="1"/>
        </p:nvSpPr>
        <p:spPr>
          <a:xfrm>
            <a:off x="1044619" y="6513728"/>
            <a:ext cx="1947969"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Confidential – not for distribution © CECP</a:t>
            </a:r>
          </a:p>
        </p:txBody>
      </p:sp>
    </p:spTree>
    <p:extLst>
      <p:ext uri="{BB962C8B-B14F-4D97-AF65-F5344CB8AC3E}">
        <p14:creationId xmlns:p14="http://schemas.microsoft.com/office/powerpoint/2010/main" val="375280825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reaker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sp>
        <p:nvSpPr>
          <p:cNvPr id="7" name="Slide Number Placeholder 3">
            <a:extLst>
              <a:ext uri="{FF2B5EF4-FFF2-40B4-BE49-F238E27FC236}">
                <a16:creationId xmlns:a16="http://schemas.microsoft.com/office/drawing/2014/main" id="{C7A836A5-06DD-CB47-8117-E2DD2544A762}"/>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defTabSz="914377"/>
            <a:fld id="{6272C76B-FA32-574B-B651-7ED5D604AA6A}" type="slidenum">
              <a:rPr lang="en-US" smtClean="0">
                <a:solidFill>
                  <a:srgbClr val="FFFFFF"/>
                </a:solidFill>
              </a:rPr>
              <a:pPr defTabSz="914377"/>
              <a:t>‹#›</a:t>
            </a:fld>
            <a:endParaRPr lang="en-US" dirty="0">
              <a:solidFill>
                <a:srgbClr val="FFFFFF"/>
              </a:solidFill>
            </a:endParaRPr>
          </a:p>
        </p:txBody>
      </p:sp>
      <p:pic>
        <p:nvPicPr>
          <p:cNvPr id="9" name="Picture 8">
            <a:extLst>
              <a:ext uri="{FF2B5EF4-FFF2-40B4-BE49-F238E27FC236}">
                <a16:creationId xmlns:a16="http://schemas.microsoft.com/office/drawing/2014/main" id="{E14AF7D5-1FC4-E648-9066-22910481ACC2}"/>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l="3333" t="14397" r="53254" b="11064"/>
          <a:stretch/>
        </p:blipFill>
        <p:spPr>
          <a:xfrm>
            <a:off x="1249304" y="0"/>
            <a:ext cx="8760179" cy="6858000"/>
          </a:xfrm>
          <a:prstGeom prst="rect">
            <a:avLst/>
          </a:prstGeom>
        </p:spPr>
      </p:pic>
      <p:sp>
        <p:nvSpPr>
          <p:cNvPr id="2" name="Rectangle 1">
            <a:extLst>
              <a:ext uri="{FF2B5EF4-FFF2-40B4-BE49-F238E27FC236}">
                <a16:creationId xmlns:a16="http://schemas.microsoft.com/office/drawing/2014/main" id="{554EC91A-F2FF-447E-B057-B1E99EA85E05}"/>
              </a:ext>
            </a:extLst>
          </p:cNvPr>
          <p:cNvSpPr/>
          <p:nvPr userDrawn="1"/>
        </p:nvSpPr>
        <p:spPr>
          <a:xfrm>
            <a:off x="975618" y="6538914"/>
            <a:ext cx="1947969"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Confidential – not for distribution © CECP</a:t>
            </a:r>
          </a:p>
        </p:txBody>
      </p:sp>
    </p:spTree>
    <p:extLst>
      <p:ext uri="{BB962C8B-B14F-4D97-AF65-F5344CB8AC3E}">
        <p14:creationId xmlns:p14="http://schemas.microsoft.com/office/powerpoint/2010/main" val="406033316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1938563" cy="6612673"/>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r="43380"/>
          <a:stretch/>
        </p:blipFill>
        <p:spPr>
          <a:xfrm>
            <a:off x="0" y="0"/>
            <a:ext cx="1938563" cy="4259766"/>
          </a:xfrm>
          <a:prstGeom prst="rect">
            <a:avLst/>
          </a:prstGeom>
        </p:spPr>
      </p:pic>
    </p:spTree>
    <p:extLst>
      <p:ext uri="{BB962C8B-B14F-4D97-AF65-F5344CB8AC3E}">
        <p14:creationId xmlns:p14="http://schemas.microsoft.com/office/powerpoint/2010/main" val="3549696214"/>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rend Tal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79012-3A3D-AC49-9378-56C706B3544A}"/>
              </a:ext>
            </a:extLst>
          </p:cNvPr>
          <p:cNvSpPr/>
          <p:nvPr userDrawn="1"/>
        </p:nvSpPr>
        <p:spPr>
          <a:xfrm>
            <a:off x="0" y="0"/>
            <a:ext cx="3120984" cy="6858000"/>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b="0" i="0" dirty="0">
              <a:latin typeface="Open Sans" panose="020B0606030504020204" pitchFamily="34" charset="0"/>
            </a:endParaRPr>
          </a:p>
        </p:txBody>
      </p:sp>
      <p:sp>
        <p:nvSpPr>
          <p:cNvPr id="7" name="Slide Number Placeholder 3">
            <a:extLst>
              <a:ext uri="{FF2B5EF4-FFF2-40B4-BE49-F238E27FC236}">
                <a16:creationId xmlns:a16="http://schemas.microsoft.com/office/drawing/2014/main" id="{5DA20BC4-65C6-4146-8D68-800F7274D90E}"/>
              </a:ext>
            </a:extLst>
          </p:cNvPr>
          <p:cNvSpPr>
            <a:spLocks noGrp="1"/>
          </p:cNvSpPr>
          <p:nvPr>
            <p:ph type="sldNum" sz="quarter" idx="4"/>
          </p:nvPr>
        </p:nvSpPr>
        <p:spPr>
          <a:xfrm>
            <a:off x="162560" y="6356352"/>
            <a:ext cx="719499" cy="365125"/>
          </a:xfrm>
          <a:prstGeom prst="rect">
            <a:avLst/>
          </a:prstGeom>
        </p:spPr>
        <p:txBody>
          <a:bodyPr/>
          <a:lstStyle>
            <a:lvl1pPr algn="l">
              <a:defRPr sz="1333"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14E2AB12-8D2C-E349-900B-0D9DC0D815C7}"/>
              </a:ext>
            </a:extLst>
          </p:cNvPr>
          <p:cNvPicPr>
            <a:picLocks noChangeAspect="1"/>
          </p:cNvPicPr>
          <p:nvPr userDrawn="1"/>
        </p:nvPicPr>
        <p:blipFill rotWithShape="1">
          <a:blip r:embed="rId2">
            <a:alphaModFix amt="20000"/>
          </a:blip>
          <a:srcRect l="11111"/>
          <a:stretch/>
        </p:blipFill>
        <p:spPr>
          <a:xfrm>
            <a:off x="0" y="0"/>
            <a:ext cx="6096000" cy="6858000"/>
          </a:xfrm>
          <a:prstGeom prst="rect">
            <a:avLst/>
          </a:prstGeom>
        </p:spPr>
      </p:pic>
      <p:sp>
        <p:nvSpPr>
          <p:cNvPr id="2" name="Rectangle 1">
            <a:extLst>
              <a:ext uri="{FF2B5EF4-FFF2-40B4-BE49-F238E27FC236}">
                <a16:creationId xmlns:a16="http://schemas.microsoft.com/office/drawing/2014/main" id="{474B47CF-B9FF-471C-888F-AE7F0E1B1AB6}"/>
              </a:ext>
            </a:extLst>
          </p:cNvPr>
          <p:cNvSpPr/>
          <p:nvPr userDrawn="1"/>
        </p:nvSpPr>
        <p:spPr>
          <a:xfrm>
            <a:off x="1027537" y="6513728"/>
            <a:ext cx="1947969" cy="207749"/>
          </a:xfrm>
          <a:prstGeom prst="rect">
            <a:avLst/>
          </a:prstGeom>
        </p:spPr>
        <p:txBody>
          <a:bodyPr wrap="none">
            <a:spAutoFit/>
          </a:bodyPr>
          <a:lstStyle/>
          <a:p>
            <a:r>
              <a:rPr lang="en-US" sz="750" dirty="0">
                <a:latin typeface="Arial" panose="020B0604020202020204" pitchFamily="34" charset="0"/>
                <a:cs typeface="Arial" panose="020B0604020202020204" pitchFamily="34" charset="0"/>
              </a:rPr>
              <a:t>Confidential – not for distribution © CECP</a:t>
            </a:r>
          </a:p>
        </p:txBody>
      </p:sp>
    </p:spTree>
    <p:extLst>
      <p:ext uri="{BB962C8B-B14F-4D97-AF65-F5344CB8AC3E}">
        <p14:creationId xmlns:p14="http://schemas.microsoft.com/office/powerpoint/2010/main" val="334553876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Only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40FAD7-4555-B94E-B868-5363A3986DD6}"/>
              </a:ext>
            </a:extLst>
          </p:cNvPr>
          <p:cNvSpPr/>
          <p:nvPr/>
        </p:nvSpPr>
        <p:spPr>
          <a:xfrm>
            <a:off x="2" y="-5857"/>
            <a:ext cx="12191999" cy="2178417"/>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b="0" i="0" dirty="0">
              <a:latin typeface="Open Sans" panose="020B0606030504020204" pitchFamily="34" charset="0"/>
            </a:endParaRPr>
          </a:p>
        </p:txBody>
      </p:sp>
      <p:sp>
        <p:nvSpPr>
          <p:cNvPr id="12" name="Slide Number Placeholder 3">
            <a:extLst>
              <a:ext uri="{FF2B5EF4-FFF2-40B4-BE49-F238E27FC236}">
                <a16:creationId xmlns:a16="http://schemas.microsoft.com/office/drawing/2014/main" id="{B24B124E-0FD3-1F40-B683-801C1DFACFA5}"/>
              </a:ext>
            </a:extLst>
          </p:cNvPr>
          <p:cNvSpPr>
            <a:spLocks noGrp="1"/>
          </p:cNvSpPr>
          <p:nvPr userDrawn="1">
            <p:ph type="sldNum" sz="quarter" idx="4"/>
          </p:nvPr>
        </p:nvSpPr>
        <p:spPr>
          <a:xfrm>
            <a:off x="162560" y="6356352"/>
            <a:ext cx="719499" cy="365125"/>
          </a:xfrm>
          <a:prstGeom prst="rect">
            <a:avLst/>
          </a:prstGeom>
        </p:spPr>
        <p:txBody>
          <a:bodyPr/>
          <a:lstStyle>
            <a:lvl1pPr algn="l">
              <a:defRPr sz="1333"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272C76B-FA32-574B-B651-7ED5D604AA6A}" type="slidenum">
              <a:rPr lang="en-US" smtClean="0"/>
              <a:pPr/>
              <a:t>‹#›</a:t>
            </a:fld>
            <a:endParaRPr lang="en-US" dirty="0"/>
          </a:p>
        </p:txBody>
      </p:sp>
      <p:pic>
        <p:nvPicPr>
          <p:cNvPr id="9" name="Picture 8">
            <a:extLst>
              <a:ext uri="{FF2B5EF4-FFF2-40B4-BE49-F238E27FC236}">
                <a16:creationId xmlns:a16="http://schemas.microsoft.com/office/drawing/2014/main" id="{CBC1F07A-5583-E94A-A5C9-A5C0DB609174}"/>
              </a:ext>
            </a:extLst>
          </p:cNvPr>
          <p:cNvPicPr>
            <a:picLocks noChangeAspect="1"/>
          </p:cNvPicPr>
          <p:nvPr userDrawn="1"/>
        </p:nvPicPr>
        <p:blipFill rotWithShape="1">
          <a:blip r:embed="rId2">
            <a:alphaModFix amt="20000"/>
          </a:blip>
          <a:srcRect t="16311" b="22072"/>
          <a:stretch/>
        </p:blipFill>
        <p:spPr>
          <a:xfrm>
            <a:off x="28099" y="-5857"/>
            <a:ext cx="3535423" cy="2178417"/>
          </a:xfrm>
          <a:prstGeom prst="rect">
            <a:avLst/>
          </a:prstGeom>
        </p:spPr>
      </p:pic>
    </p:spTree>
    <p:extLst>
      <p:ext uri="{BB962C8B-B14F-4D97-AF65-F5344CB8AC3E}">
        <p14:creationId xmlns:p14="http://schemas.microsoft.com/office/powerpoint/2010/main" val="98587269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6710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872FAA40-4059-4A74-859D-9F3C9F1A358D}"/>
              </a:ext>
            </a:extLst>
          </p:cNvPr>
          <p:cNvSpPr>
            <a:spLocks noGrp="1"/>
          </p:cNvSpPr>
          <p:nvPr>
            <p:ph type="sldNum" sz="quarter" idx="4"/>
          </p:nvPr>
        </p:nvSpPr>
        <p:spPr>
          <a:xfrm>
            <a:off x="207885" y="633492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spTree>
    <p:extLst>
      <p:ext uri="{BB962C8B-B14F-4D97-AF65-F5344CB8AC3E}">
        <p14:creationId xmlns:p14="http://schemas.microsoft.com/office/powerpoint/2010/main" val="384208673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Content slide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E7DC4B-B2D4-9049-A802-C14E0851C804}"/>
              </a:ext>
            </a:extLst>
          </p:cNvPr>
          <p:cNvSpPr/>
          <p:nvPr userDrawn="1"/>
        </p:nvSpPr>
        <p:spPr>
          <a:xfrm rot="10800000">
            <a:off x="2" y="-5856"/>
            <a:ext cx="12191999" cy="1289651"/>
          </a:xfrm>
          <a:prstGeom prst="rect">
            <a:avLst/>
          </a:prstGeom>
          <a:gradFill>
            <a:gsLst>
              <a:gs pos="0">
                <a:schemeClr val="accent5"/>
              </a:gs>
              <a:gs pos="100000">
                <a:schemeClr val="accent5">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Open Sans"/>
            </a:endParaRPr>
          </a:p>
        </p:txBody>
      </p:sp>
      <p:sp>
        <p:nvSpPr>
          <p:cNvPr id="3" name="Content Placeholder 2"/>
          <p:cNvSpPr>
            <a:spLocks noGrp="1"/>
          </p:cNvSpPr>
          <p:nvPr>
            <p:ph idx="1"/>
          </p:nvPr>
        </p:nvSpPr>
        <p:spPr>
          <a:xfrm>
            <a:off x="688910" y="1517715"/>
            <a:ext cx="10515600" cy="4351338"/>
          </a:xfrm>
        </p:spPr>
        <p:txBody>
          <a:bodyPr/>
          <a:lstStyle>
            <a:lvl1pPr marL="228600" indent="-228600">
              <a:buClr>
                <a:srgbClr val="00659D"/>
              </a:buClr>
              <a:buFont typeface="Gill Sans MT" panose="020B0502020104020203" pitchFamily="34" charset="0"/>
              <a:buChar char="&gt;"/>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00659D"/>
              </a:buClr>
              <a:buFont typeface="Gill Sans MT" panose="020B0502020104020203" pitchFamily="34" charset="0"/>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00659D"/>
              </a:buClr>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00659D"/>
              </a:buClr>
              <a:buFont typeface="Courier New" panose="02070309020205020404" pitchFamily="49" charset="0"/>
              <a:buChar char="o"/>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00659D"/>
              </a:buClr>
              <a:buFont typeface="Calibri" panose="020F0502020204030204" pitchFamily="34" charset="0"/>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0" y="6492874"/>
            <a:ext cx="2743200" cy="365125"/>
          </a:xfrm>
        </p:spPr>
        <p:txBody>
          <a:bodyPr/>
          <a:lstStyle/>
          <a:p>
            <a:fld id="{5585C4EF-D8B5-47EE-B68C-7BB87C7B3387}" type="slidenum">
              <a:rPr lang="en-US" smtClean="0"/>
              <a:pPr/>
              <a:t>‹#›</a:t>
            </a:fld>
            <a:endParaRPr lang="en-US" dirty="0"/>
          </a:p>
        </p:txBody>
      </p:sp>
      <p:pic>
        <p:nvPicPr>
          <p:cNvPr id="8" name="Picture 7">
            <a:extLst>
              <a:ext uri="{FF2B5EF4-FFF2-40B4-BE49-F238E27FC236}">
                <a16:creationId xmlns:a16="http://schemas.microsoft.com/office/drawing/2014/main" id="{C83930AC-8DFF-6147-86E9-A6248E3C8F33}"/>
              </a:ext>
            </a:extLst>
          </p:cNvPr>
          <p:cNvPicPr>
            <a:picLocks noChangeAspect="1"/>
          </p:cNvPicPr>
          <p:nvPr userDrawn="1"/>
        </p:nvPicPr>
        <p:blipFill rotWithShape="1">
          <a:blip r:embed="rId2">
            <a:alphaModFix amt="30000"/>
          </a:blip>
          <a:srcRect t="27942" r="-2289" b="26559"/>
          <a:stretch/>
        </p:blipFill>
        <p:spPr>
          <a:xfrm>
            <a:off x="8896864" y="-1"/>
            <a:ext cx="2899394" cy="1289651"/>
          </a:xfrm>
          <a:prstGeom prst="rect">
            <a:avLst/>
          </a:prstGeom>
        </p:spPr>
      </p:pic>
      <p:sp>
        <p:nvSpPr>
          <p:cNvPr id="5" name="Text Placeholder 4">
            <a:extLst>
              <a:ext uri="{FF2B5EF4-FFF2-40B4-BE49-F238E27FC236}">
                <a16:creationId xmlns:a16="http://schemas.microsoft.com/office/drawing/2014/main" id="{48741A70-B867-F447-A519-E5354ECE23EA}"/>
              </a:ext>
            </a:extLst>
          </p:cNvPr>
          <p:cNvSpPr>
            <a:spLocks noGrp="1"/>
          </p:cNvSpPr>
          <p:nvPr>
            <p:ph type="body" sz="quarter" idx="13"/>
          </p:nvPr>
        </p:nvSpPr>
        <p:spPr>
          <a:xfrm>
            <a:off x="688975" y="182563"/>
            <a:ext cx="10515600" cy="995362"/>
          </a:xfrm>
        </p:spPr>
        <p:txBody>
          <a:bodyPr lIns="0" tIns="0" rIns="0" bIns="0" anchor="b" anchorCtr="0">
            <a:normAutofit/>
          </a:bodyPr>
          <a:lstStyle>
            <a:lvl1pPr marL="0" indent="0">
              <a:spcBef>
                <a:spcPts val="0"/>
              </a:spcBef>
              <a:buNone/>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8440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604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5.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jp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10.jpe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16564" y="239362"/>
            <a:ext cx="10895659" cy="550863"/>
          </a:xfrm>
          <a:prstGeom prst="rect">
            <a:avLst/>
          </a:prstGeom>
        </p:spPr>
        <p:txBody>
          <a:bodyPr vert="horz" lIns="91440" tIns="45720" rIns="91440" bIns="45720" rtlCol="0" anchor="ctr">
            <a:normAutofit/>
          </a:bodyPr>
          <a:lstStyle/>
          <a:p>
            <a:r>
              <a:rPr lang="en-US" dirty="0"/>
              <a:t>Click to edit Master title style</a:t>
            </a:r>
          </a:p>
        </p:txBody>
      </p:sp>
      <p:sp>
        <p:nvSpPr>
          <p:cNvPr id="4" name="Rectangle 3">
            <a:extLst>
              <a:ext uri="{FF2B5EF4-FFF2-40B4-BE49-F238E27FC236}">
                <a16:creationId xmlns:a16="http://schemas.microsoft.com/office/drawing/2014/main" id="{7C49A728-B316-4F10-BD94-580B36B65BD8}"/>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Confidential – not for distribution © CECP</a:t>
            </a:r>
          </a:p>
        </p:txBody>
      </p:sp>
      <p:pic>
        <p:nvPicPr>
          <p:cNvPr id="5" name="Picture 4" descr="A picture containing drawing&#10;&#10;Description automatically generated">
            <a:extLst>
              <a:ext uri="{FF2B5EF4-FFF2-40B4-BE49-F238E27FC236}">
                <a16:creationId xmlns:a16="http://schemas.microsoft.com/office/drawing/2014/main" id="{FDA865F3-C8E1-4790-A827-43AA397F581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60000" y="5856822"/>
            <a:ext cx="1808480" cy="831900"/>
          </a:xfrm>
          <a:prstGeom prst="rect">
            <a:avLst/>
          </a:prstGeom>
        </p:spPr>
      </p:pic>
    </p:spTree>
    <p:extLst>
      <p:ext uri="{BB962C8B-B14F-4D97-AF65-F5344CB8AC3E}">
        <p14:creationId xmlns:p14="http://schemas.microsoft.com/office/powerpoint/2010/main" val="2655574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189" rtl="0" eaLnBrk="1" latinLnBrk="0" hangingPunct="1">
        <a:spcBef>
          <a:spcPct val="0"/>
        </a:spcBef>
        <a:buNone/>
        <a:defRPr sz="2800" b="0" i="0" kern="1200" cap="all">
          <a:solidFill>
            <a:srgbClr val="8C8C95"/>
          </a:solidFill>
          <a:latin typeface="Open Sans" panose="020B0606030504020204" pitchFamily="34" charset="0"/>
          <a:ea typeface="+mj-ea"/>
          <a:cs typeface="+mj-cs"/>
        </a:defRPr>
      </a:lvl1pPr>
    </p:titleStyle>
    <p:bodyStyle>
      <a:lvl1pPr marL="342891" indent="-342891" algn="l" defTabSz="457189" rtl="0" eaLnBrk="1" latinLnBrk="0" hangingPunct="1">
        <a:spcBef>
          <a:spcPct val="20000"/>
        </a:spcBef>
        <a:buFont typeface="Arial"/>
        <a:buChar char="•"/>
        <a:defRPr sz="3200" b="0" i="0" kern="1200">
          <a:solidFill>
            <a:schemeClr val="tx1"/>
          </a:solidFill>
          <a:latin typeface="Open Sans" panose="020B0606030504020204" pitchFamily="34" charset="0"/>
          <a:ea typeface="+mn-ea"/>
          <a:cs typeface="+mn-cs"/>
        </a:defRPr>
      </a:lvl1pPr>
      <a:lvl2pPr marL="742932" indent="-285744" algn="l" defTabSz="457189" rtl="0" eaLnBrk="1" latinLnBrk="0" hangingPunct="1">
        <a:spcBef>
          <a:spcPct val="20000"/>
        </a:spcBef>
        <a:buFont typeface="Arial"/>
        <a:buChar char="–"/>
        <a:defRPr sz="2800" b="0" i="0" kern="1200">
          <a:solidFill>
            <a:schemeClr val="tx1"/>
          </a:solidFill>
          <a:latin typeface="Open Sans" panose="020B0606030504020204" pitchFamily="34" charset="0"/>
          <a:ea typeface="+mn-ea"/>
          <a:cs typeface="+mn-cs"/>
        </a:defRPr>
      </a:lvl2pPr>
      <a:lvl3pPr marL="1142971" indent="-228594" algn="l" defTabSz="457189" rtl="0" eaLnBrk="1" latinLnBrk="0" hangingPunct="1">
        <a:spcBef>
          <a:spcPct val="20000"/>
        </a:spcBef>
        <a:buFont typeface="Arial"/>
        <a:buChar char="•"/>
        <a:defRPr sz="2400" b="0" i="0" kern="1200">
          <a:solidFill>
            <a:schemeClr val="tx1"/>
          </a:solidFill>
          <a:latin typeface="Open Sans" panose="020B0606030504020204" pitchFamily="34" charset="0"/>
          <a:ea typeface="+mn-ea"/>
          <a:cs typeface="+mn-cs"/>
        </a:defRPr>
      </a:lvl3pPr>
      <a:lvl4pPr marL="1600160" indent="-228594" algn="l" defTabSz="457189" rtl="0" eaLnBrk="1" latinLnBrk="0" hangingPunct="1">
        <a:spcBef>
          <a:spcPct val="20000"/>
        </a:spcBef>
        <a:buFont typeface="Arial"/>
        <a:buChar char="–"/>
        <a:defRPr sz="2000" b="0" i="0" kern="1200">
          <a:solidFill>
            <a:schemeClr val="tx1"/>
          </a:solidFill>
          <a:latin typeface="Open Sans" panose="020B0606030504020204" pitchFamily="34" charset="0"/>
          <a:ea typeface="+mn-ea"/>
          <a:cs typeface="+mn-cs"/>
        </a:defRPr>
      </a:lvl4pPr>
      <a:lvl5pPr marL="2057349" indent="-228594" algn="l" defTabSz="457189" rtl="0" eaLnBrk="1" latinLnBrk="0" hangingPunct="1">
        <a:spcBef>
          <a:spcPct val="20000"/>
        </a:spcBef>
        <a:buFont typeface="Arial"/>
        <a:buChar char="»"/>
        <a:defRPr sz="2000" b="0" i="0" kern="1200">
          <a:solidFill>
            <a:schemeClr val="tx1"/>
          </a:solidFill>
          <a:latin typeface="Open Sans" panose="020B0606030504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332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6245"/>
            <a:ext cx="10515600" cy="47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40309"/>
            <a:ext cx="2743200" cy="365125"/>
          </a:xfrm>
          <a:prstGeom prst="rect">
            <a:avLst/>
          </a:prstGeom>
        </p:spPr>
        <p:txBody>
          <a:bodyPr vert="horz" lIns="91440" tIns="45720" rIns="91440" bIns="45720" rtlCol="0" anchor="ctr"/>
          <a:lstStyle>
            <a:lvl1pPr algn="l">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2352D287-720E-4AC0-9257-0C05B59EA0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00" y="5856822"/>
            <a:ext cx="1808480" cy="831900"/>
          </a:xfrm>
          <a:prstGeom prst="rect">
            <a:avLst/>
          </a:prstGeom>
        </p:spPr>
      </p:pic>
      <p:sp>
        <p:nvSpPr>
          <p:cNvPr id="7" name="Rectangle 6">
            <a:extLst>
              <a:ext uri="{FF2B5EF4-FFF2-40B4-BE49-F238E27FC236}">
                <a16:creationId xmlns:a16="http://schemas.microsoft.com/office/drawing/2014/main" id="{DB3BDFD5-0FC4-4117-84D8-FF7E8DF19A8F}"/>
              </a:ext>
            </a:extLst>
          </p:cNvPr>
          <p:cNvSpPr/>
          <p:nvPr userDrawn="1"/>
        </p:nvSpPr>
        <p:spPr>
          <a:xfrm>
            <a:off x="1440107" y="6522871"/>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3048228444"/>
      </p:ext>
    </p:extLst>
  </p:cSld>
  <p:clrMap bg1="lt1" tx1="dk1" bg2="lt2" tx2="dk2" accent1="accent1" accent2="accent2" accent3="accent3" accent4="accent4" accent5="accent5" accent6="accent6" hlink="hlink" folHlink="folHlink"/>
  <p:sldLayoutIdLst>
    <p:sldLayoutId id="2147483672" r:id="rId1"/>
    <p:sldLayoutId id="2147483673"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00659D"/>
        </a:buClr>
        <a:buFont typeface="Gill Sans MT" panose="020B0502020104020203" pitchFamily="34" charset="0"/>
        <a:buChar char="&gt;"/>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59D"/>
        </a:buClr>
        <a:buFont typeface="Gill Sans MT" panose="020B0502020104020203"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59D"/>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59D"/>
        </a:buClr>
        <a:buFont typeface="Courier New" panose="02070309020205020404" pitchFamily="49" charset="0"/>
        <a:buChar char="o"/>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0659D"/>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332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6245"/>
            <a:ext cx="10515600" cy="47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40309"/>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sp>
        <p:nvSpPr>
          <p:cNvPr id="7" name="Rectangle 6">
            <a:extLst>
              <a:ext uri="{FF2B5EF4-FFF2-40B4-BE49-F238E27FC236}">
                <a16:creationId xmlns:a16="http://schemas.microsoft.com/office/drawing/2014/main" id="{A2A95B42-02EC-49AE-971D-57891D86DEF4}"/>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 not for distribution © CECP</a:t>
            </a:r>
          </a:p>
        </p:txBody>
      </p:sp>
      <p:pic>
        <p:nvPicPr>
          <p:cNvPr id="8" name="Picture 7" descr="A picture containing drawing&#10;&#10;Description automatically generated">
            <a:extLst>
              <a:ext uri="{FF2B5EF4-FFF2-40B4-BE49-F238E27FC236}">
                <a16:creationId xmlns:a16="http://schemas.microsoft.com/office/drawing/2014/main" id="{BC2F788E-079E-40C3-BC1F-FE0990DBB79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60000" y="5866982"/>
            <a:ext cx="1808480" cy="831900"/>
          </a:xfrm>
          <a:prstGeom prst="rect">
            <a:avLst/>
          </a:prstGeom>
        </p:spPr>
      </p:pic>
    </p:spTree>
    <p:extLst>
      <p:ext uri="{BB962C8B-B14F-4D97-AF65-F5344CB8AC3E}">
        <p14:creationId xmlns:p14="http://schemas.microsoft.com/office/powerpoint/2010/main" val="2389425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00659D"/>
        </a:buClr>
        <a:buFont typeface="Gill Sans MT" panose="020B0502020104020203" pitchFamily="34" charset="0"/>
        <a:buChar char="&gt;"/>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59D"/>
        </a:buClr>
        <a:buFont typeface="Gill Sans MT" panose="020B0502020104020203"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59D"/>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59D"/>
        </a:buClr>
        <a:buFont typeface="Courier New" panose="02070309020205020404" pitchFamily="49" charset="0"/>
        <a:buChar char="o"/>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0659D"/>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332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6245"/>
            <a:ext cx="10515600" cy="47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40309"/>
            <a:ext cx="2743200" cy="365125"/>
          </a:xfrm>
          <a:prstGeom prst="rect">
            <a:avLst/>
          </a:prstGeom>
        </p:spPr>
        <p:txBody>
          <a:bodyPr vert="horz" lIns="91440" tIns="45720" rIns="91440" bIns="45720" rtlCol="0" anchor="ctr"/>
          <a:lstStyle>
            <a:lvl1pPr algn="l">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51CBB8B2-3021-4961-9AC4-0AAF323A91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77500" y="6035167"/>
            <a:ext cx="1562100" cy="718566"/>
          </a:xfrm>
          <a:prstGeom prst="rect">
            <a:avLst/>
          </a:prstGeom>
        </p:spPr>
      </p:pic>
      <p:sp>
        <p:nvSpPr>
          <p:cNvPr id="8" name="Rectangle 7">
            <a:extLst>
              <a:ext uri="{FF2B5EF4-FFF2-40B4-BE49-F238E27FC236}">
                <a16:creationId xmlns:a16="http://schemas.microsoft.com/office/drawing/2014/main" id="{E6904DAC-C9AC-4127-8F9D-E7AD551CBE54}"/>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2610076062"/>
      </p:ext>
    </p:extLst>
  </p:cSld>
  <p:clrMap bg1="lt1" tx1="dk1" bg2="lt2" tx2="dk2" accent1="accent1" accent2="accent2" accent3="accent3" accent4="accent4" accent5="accent5" accent6="accent6" hlink="hlink" folHlink="folHlink"/>
  <p:sldLayoutIdLst>
    <p:sldLayoutId id="2147483679" r:id="rId1"/>
    <p:sldLayoutId id="2147483680"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00659D"/>
        </a:buClr>
        <a:buFont typeface="Gill Sans MT" panose="020B0502020104020203" pitchFamily="34" charset="0"/>
        <a:buChar char="&gt;"/>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59D"/>
        </a:buClr>
        <a:buFont typeface="Gill Sans MT" panose="020B0502020104020203"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59D"/>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59D"/>
        </a:buClr>
        <a:buFont typeface="Courier New" panose="02070309020205020404" pitchFamily="49" charset="0"/>
        <a:buChar char="o"/>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0659D"/>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16564" y="239362"/>
            <a:ext cx="10895659" cy="550863"/>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152401" y="6442365"/>
            <a:ext cx="4475017" cy="256545"/>
          </a:xfrm>
          <a:prstGeom prst="rect">
            <a:avLst/>
          </a:prstGeom>
          <a:noFill/>
        </p:spPr>
        <p:txBody>
          <a:bodyPr wrap="square" rtlCol="0">
            <a:spAutoFit/>
          </a:bodyPr>
          <a:lstStyle/>
          <a:p>
            <a:r>
              <a:rPr lang="en-US" sz="1067" dirty="0">
                <a:solidFill>
                  <a:schemeClr val="tx1"/>
                </a:solidFill>
                <a:latin typeface="Open Sans" panose="020B0604020202020204" charset="0"/>
                <a:ea typeface="Open Sans" panose="020B0604020202020204" charset="0"/>
                <a:cs typeface="Open Sans" panose="020B0604020202020204" charset="0"/>
              </a:rPr>
              <a:t>CECP’s Giving in Numbers: 2019 Edition</a:t>
            </a:r>
          </a:p>
        </p:txBody>
      </p:sp>
      <p:pic>
        <p:nvPicPr>
          <p:cNvPr id="5" name="Picture 4" descr="A picture containing drawing&#10;&#10;Description automatically generated">
            <a:extLst>
              <a:ext uri="{FF2B5EF4-FFF2-40B4-BE49-F238E27FC236}">
                <a16:creationId xmlns:a16="http://schemas.microsoft.com/office/drawing/2014/main" id="{6AACCAF2-7604-4996-82D9-E15224E19EF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160000" y="5856822"/>
            <a:ext cx="1808480" cy="831900"/>
          </a:xfrm>
          <a:prstGeom prst="rect">
            <a:avLst/>
          </a:prstGeom>
        </p:spPr>
      </p:pic>
    </p:spTree>
    <p:extLst>
      <p:ext uri="{BB962C8B-B14F-4D97-AF65-F5344CB8AC3E}">
        <p14:creationId xmlns:p14="http://schemas.microsoft.com/office/powerpoint/2010/main" val="138895451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189" rtl="0" eaLnBrk="1" latinLnBrk="0" hangingPunct="1">
        <a:spcBef>
          <a:spcPct val="0"/>
        </a:spcBef>
        <a:buNone/>
        <a:defRPr sz="2800" b="1" i="0" kern="1200" cap="all">
          <a:solidFill>
            <a:srgbClr val="8C8C95"/>
          </a:solidFill>
          <a:latin typeface="Open Sans"/>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Open Sans"/>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Open Sans"/>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Open Sans"/>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Open Sans"/>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Open Sans"/>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332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6245"/>
            <a:ext cx="10515600" cy="47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40309"/>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97C8D922-8963-4F33-B5CC-D5DD563406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00" y="5856822"/>
            <a:ext cx="1808480" cy="831900"/>
          </a:xfrm>
          <a:prstGeom prst="rect">
            <a:avLst/>
          </a:prstGeom>
        </p:spPr>
      </p:pic>
    </p:spTree>
    <p:extLst>
      <p:ext uri="{BB962C8B-B14F-4D97-AF65-F5344CB8AC3E}">
        <p14:creationId xmlns:p14="http://schemas.microsoft.com/office/powerpoint/2010/main" val="3724614621"/>
      </p:ext>
    </p:extLst>
  </p:cSld>
  <p:clrMap bg1="lt1" tx1="dk1" bg2="lt2" tx2="dk2" accent1="accent1" accent2="accent2" accent3="accent3" accent4="accent4" accent5="accent5" accent6="accent6" hlink="hlink" folHlink="folHlink"/>
  <p:sldLayoutIdLst>
    <p:sldLayoutId id="2147483701" r:id="rId1"/>
    <p:sldLayoutId id="2147483702" r:id="rId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00659D"/>
        </a:buClr>
        <a:buFont typeface="Gill Sans MT" panose="020B0502020104020203" pitchFamily="34" charset="0"/>
        <a:buChar char="&gt;"/>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59D"/>
        </a:buClr>
        <a:buFont typeface="Gill Sans MT" panose="020B0502020104020203"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59D"/>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59D"/>
        </a:buClr>
        <a:buFont typeface="Courier New" panose="02070309020205020404" pitchFamily="49" charset="0"/>
        <a:buChar char="o"/>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0659D"/>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16564" y="239362"/>
            <a:ext cx="10895659" cy="550863"/>
          </a:xfrm>
          <a:prstGeom prst="rect">
            <a:avLst/>
          </a:prstGeom>
        </p:spPr>
        <p:txBody>
          <a:bodyPr vert="horz" lIns="91440" tIns="45720" rIns="91440" bIns="45720" rtlCol="0" anchor="ctr">
            <a:normAutofit/>
          </a:bodyPr>
          <a:lstStyle/>
          <a:p>
            <a:r>
              <a:rPr lang="en-US" dirty="0"/>
              <a:t>Click to edit Master title style</a:t>
            </a:r>
          </a:p>
        </p:txBody>
      </p:sp>
      <p:sp>
        <p:nvSpPr>
          <p:cNvPr id="4" name="TextBox 3"/>
          <p:cNvSpPr txBox="1"/>
          <p:nvPr userDrawn="1"/>
        </p:nvSpPr>
        <p:spPr>
          <a:xfrm>
            <a:off x="152401" y="6442365"/>
            <a:ext cx="4475017" cy="256545"/>
          </a:xfrm>
          <a:prstGeom prst="rect">
            <a:avLst/>
          </a:prstGeom>
          <a:noFill/>
        </p:spPr>
        <p:txBody>
          <a:bodyPr wrap="square" rtlCol="0">
            <a:spAutoFit/>
          </a:bodyPr>
          <a:lstStyle/>
          <a:p>
            <a:r>
              <a:rPr lang="en-US" sz="1067" dirty="0">
                <a:solidFill>
                  <a:schemeClr val="tx1"/>
                </a:solidFill>
                <a:latin typeface="Open Sans" panose="020B0604020202020204" charset="0"/>
                <a:ea typeface="Open Sans" panose="020B0604020202020204" charset="0"/>
                <a:cs typeface="Open Sans" panose="020B0604020202020204" charset="0"/>
              </a:rPr>
              <a:t>CECP’s Giving in Numbers: 2019 Edition</a:t>
            </a:r>
          </a:p>
        </p:txBody>
      </p:sp>
      <p:pic>
        <p:nvPicPr>
          <p:cNvPr id="5" name="Picture 4" descr="A picture containing drawing&#10;&#10;Description automatically generated">
            <a:extLst>
              <a:ext uri="{FF2B5EF4-FFF2-40B4-BE49-F238E27FC236}">
                <a16:creationId xmlns:a16="http://schemas.microsoft.com/office/drawing/2014/main" id="{AF0C151B-B11C-4F8F-8A30-6137BB13E74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160000" y="5856822"/>
            <a:ext cx="1808480" cy="831900"/>
          </a:xfrm>
          <a:prstGeom prst="rect">
            <a:avLst/>
          </a:prstGeom>
        </p:spPr>
      </p:pic>
    </p:spTree>
    <p:extLst>
      <p:ext uri="{BB962C8B-B14F-4D97-AF65-F5344CB8AC3E}">
        <p14:creationId xmlns:p14="http://schemas.microsoft.com/office/powerpoint/2010/main" val="24250527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189" rtl="0" eaLnBrk="1" latinLnBrk="0" hangingPunct="1">
        <a:spcBef>
          <a:spcPct val="0"/>
        </a:spcBef>
        <a:buNone/>
        <a:defRPr sz="2800" b="1" i="0" kern="1200" cap="all">
          <a:solidFill>
            <a:srgbClr val="8C8C95"/>
          </a:solidFill>
          <a:latin typeface="Open Sans"/>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Open Sans"/>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Open Sans"/>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Open Sans"/>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Open Sans"/>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Open Sans"/>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332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6245"/>
            <a:ext cx="10515600" cy="47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340309"/>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585C4EF-D8B5-47EE-B68C-7BB87C7B3387}" type="slidenum">
              <a:rPr lang="en-US" smtClean="0"/>
              <a:pPr/>
              <a:t>‹#›</a:t>
            </a:fld>
            <a:endParaRPr lang="en-US" dirty="0"/>
          </a:p>
        </p:txBody>
      </p:sp>
      <p:pic>
        <p:nvPicPr>
          <p:cNvPr id="5" name="Picture 4">
            <a:extLst>
              <a:ext uri="{FF2B5EF4-FFF2-40B4-BE49-F238E27FC236}">
                <a16:creationId xmlns:a16="http://schemas.microsoft.com/office/drawing/2014/main" id="{DC82358E-0F50-4412-B6B4-766ED48DA65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341642" y="6072182"/>
            <a:ext cx="1376632" cy="633251"/>
          </a:xfrm>
          <a:prstGeom prst="rect">
            <a:avLst/>
          </a:prstGeom>
        </p:spPr>
      </p:pic>
    </p:spTree>
    <p:extLst>
      <p:ext uri="{BB962C8B-B14F-4D97-AF65-F5344CB8AC3E}">
        <p14:creationId xmlns:p14="http://schemas.microsoft.com/office/powerpoint/2010/main" val="26183670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00659D"/>
        </a:buClr>
        <a:buFont typeface="Gill Sans MT" panose="020B0502020104020203" pitchFamily="34" charset="0"/>
        <a:buChar char="&gt;"/>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59D"/>
        </a:buClr>
        <a:buFont typeface="Gill Sans MT" panose="020B0502020104020203"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59D"/>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59D"/>
        </a:buClr>
        <a:buFont typeface="Courier New" panose="02070309020205020404" pitchFamily="49" charset="0"/>
        <a:buChar char="o"/>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00659D"/>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16564" y="239362"/>
            <a:ext cx="10895659" cy="550863"/>
          </a:xfrm>
          <a:prstGeom prst="rect">
            <a:avLst/>
          </a:prstGeom>
        </p:spPr>
        <p:txBody>
          <a:bodyPr vert="horz" lIns="91440" tIns="45720" rIns="91440" bIns="45720" rtlCol="0" anchor="ctr">
            <a:normAutofit/>
          </a:bodyPr>
          <a:lstStyle/>
          <a:p>
            <a:r>
              <a:rPr lang="en-US" dirty="0"/>
              <a:t>Click to edit Master title style</a:t>
            </a:r>
          </a:p>
        </p:txBody>
      </p:sp>
      <p:sp>
        <p:nvSpPr>
          <p:cNvPr id="4" name="Rectangle 3">
            <a:extLst>
              <a:ext uri="{FF2B5EF4-FFF2-40B4-BE49-F238E27FC236}">
                <a16:creationId xmlns:a16="http://schemas.microsoft.com/office/drawing/2014/main" id="{7C49A728-B316-4F10-BD94-580B36B65BD8}"/>
              </a:ext>
            </a:extLst>
          </p:cNvPr>
          <p:cNvSpPr/>
          <p:nvPr userDrawn="1"/>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27495259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hf hdr="0" ftr="0" dt="0"/>
  <p:txStyles>
    <p:titleStyle>
      <a:lvl1pPr algn="l" defTabSz="457189" rtl="0" eaLnBrk="1" latinLnBrk="0" hangingPunct="1">
        <a:spcBef>
          <a:spcPct val="0"/>
        </a:spcBef>
        <a:buNone/>
        <a:defRPr sz="2800" b="0" i="0" kern="1200" cap="all">
          <a:solidFill>
            <a:srgbClr val="8C8C95"/>
          </a:solidFill>
          <a:latin typeface="Open Sans" panose="020B0606030504020204" pitchFamily="34" charset="0"/>
          <a:ea typeface="+mj-ea"/>
          <a:cs typeface="+mj-cs"/>
        </a:defRPr>
      </a:lvl1pPr>
    </p:titleStyle>
    <p:bodyStyle>
      <a:lvl1pPr marL="342891" indent="-342891" algn="l" defTabSz="457189" rtl="0" eaLnBrk="1" latinLnBrk="0" hangingPunct="1">
        <a:spcBef>
          <a:spcPct val="20000"/>
        </a:spcBef>
        <a:buFont typeface="Arial"/>
        <a:buChar char="•"/>
        <a:defRPr sz="3200" b="0" i="0" kern="1200">
          <a:solidFill>
            <a:schemeClr val="tx1"/>
          </a:solidFill>
          <a:latin typeface="Open Sans" panose="020B0606030504020204" pitchFamily="34" charset="0"/>
          <a:ea typeface="+mn-ea"/>
          <a:cs typeface="+mn-cs"/>
        </a:defRPr>
      </a:lvl1pPr>
      <a:lvl2pPr marL="742932" indent="-285744" algn="l" defTabSz="457189" rtl="0" eaLnBrk="1" latinLnBrk="0" hangingPunct="1">
        <a:spcBef>
          <a:spcPct val="20000"/>
        </a:spcBef>
        <a:buFont typeface="Arial"/>
        <a:buChar char="–"/>
        <a:defRPr sz="2800" b="0" i="0" kern="1200">
          <a:solidFill>
            <a:schemeClr val="tx1"/>
          </a:solidFill>
          <a:latin typeface="Open Sans" panose="020B0606030504020204" pitchFamily="34" charset="0"/>
          <a:ea typeface="+mn-ea"/>
          <a:cs typeface="+mn-cs"/>
        </a:defRPr>
      </a:lvl2pPr>
      <a:lvl3pPr marL="1142971" indent="-228594" algn="l" defTabSz="457189" rtl="0" eaLnBrk="1" latinLnBrk="0" hangingPunct="1">
        <a:spcBef>
          <a:spcPct val="20000"/>
        </a:spcBef>
        <a:buFont typeface="Arial"/>
        <a:buChar char="•"/>
        <a:defRPr sz="2400" b="0" i="0" kern="1200">
          <a:solidFill>
            <a:schemeClr val="tx1"/>
          </a:solidFill>
          <a:latin typeface="Open Sans" panose="020B0606030504020204" pitchFamily="34" charset="0"/>
          <a:ea typeface="+mn-ea"/>
          <a:cs typeface="+mn-cs"/>
        </a:defRPr>
      </a:lvl3pPr>
      <a:lvl4pPr marL="1600160" indent="-228594" algn="l" defTabSz="457189" rtl="0" eaLnBrk="1" latinLnBrk="0" hangingPunct="1">
        <a:spcBef>
          <a:spcPct val="20000"/>
        </a:spcBef>
        <a:buFont typeface="Arial"/>
        <a:buChar char="–"/>
        <a:defRPr sz="2000" b="0" i="0" kern="1200">
          <a:solidFill>
            <a:schemeClr val="tx1"/>
          </a:solidFill>
          <a:latin typeface="Open Sans" panose="020B0606030504020204" pitchFamily="34" charset="0"/>
          <a:ea typeface="+mn-ea"/>
          <a:cs typeface="+mn-cs"/>
        </a:defRPr>
      </a:lvl4pPr>
      <a:lvl5pPr marL="2057349" indent="-228594" algn="l" defTabSz="457189" rtl="0" eaLnBrk="1" latinLnBrk="0" hangingPunct="1">
        <a:spcBef>
          <a:spcPct val="20000"/>
        </a:spcBef>
        <a:buFont typeface="Arial"/>
        <a:buChar char="»"/>
        <a:defRPr sz="2000" b="0" i="0" kern="1200">
          <a:solidFill>
            <a:schemeClr val="tx1"/>
          </a:solidFill>
          <a:latin typeface="Open Sans" panose="020B0606030504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hyperlink" Target="http://cecp.co/gin" TargetMode="External"/><Relationship Id="rId2" Type="http://schemas.openxmlformats.org/officeDocument/2006/relationships/notesSlide" Target="../notesSlides/notesSlide20.xml"/><Relationship Id="rId1" Type="http://schemas.openxmlformats.org/officeDocument/2006/relationships/slideLayout" Target="../slideLayouts/slideLayout59.xml"/><Relationship Id="rId4" Type="http://schemas.openxmlformats.org/officeDocument/2006/relationships/hyperlink" Target="mailto:insights@cecp.c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3" Type="http://schemas.openxmlformats.org/officeDocument/2006/relationships/hyperlink" Target="https://cecp.co/roundup-for-companies/" TargetMode="External"/><Relationship Id="rId2" Type="http://schemas.openxmlformats.org/officeDocument/2006/relationships/hyperlink" Target="https://cecp.co/running-round-up-for-ceo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F54038-3B47-44BE-BE6D-9E0D8B34E1B8}"/>
              </a:ext>
            </a:extLst>
          </p:cNvPr>
          <p:cNvSpPr/>
          <p:nvPr/>
        </p:nvSpPr>
        <p:spPr>
          <a:xfrm>
            <a:off x="230932" y="1487807"/>
            <a:ext cx="11730135" cy="2800767"/>
          </a:xfrm>
          <a:prstGeom prst="rect">
            <a:avLst/>
          </a:prstGeom>
        </p:spPr>
        <p:txBody>
          <a:bodyPr wrap="square">
            <a:spAutoFit/>
          </a:bodyPr>
          <a:lstStyle/>
          <a:p>
            <a:pPr lvl="0" algn="r" defTabSz="914377"/>
            <a:r>
              <a:rPr kumimoji="0" lang="en-US" sz="44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CECP Data &amp; Insights: </a:t>
            </a:r>
          </a:p>
          <a:p>
            <a:pPr lvl="0" algn="r" defTabSz="914377"/>
            <a:r>
              <a:rPr kumimoji="0" lang="en-US" sz="44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Pulse Survey Results</a:t>
            </a:r>
            <a:br>
              <a:rPr kumimoji="0" lang="en-US" sz="44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br>
            <a:endPar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lvl="0" algn="r" defTabSz="914377"/>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COVID-19</a:t>
            </a:r>
            <a:endParaRPr kumimoji="0" lang="en-US" sz="4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F489EDEC-D04B-4113-B270-E1A25F631E16}"/>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72C76B-FA32-574B-B651-7ED5D604AA6A}" type="slidenum">
              <a:rPr kumimoji="0" lang="en-US" sz="1333"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a:t>
            </a:fld>
            <a:endParaRPr kumimoji="0" lang="en-US" sz="133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889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5" name="Rectangle 4">
            <a:extLst>
              <a:ext uri="{FF2B5EF4-FFF2-40B4-BE49-F238E27FC236}">
                <a16:creationId xmlns:a16="http://schemas.microsoft.com/office/drawing/2014/main" id="{ECFD6DEC-57ED-42BE-9734-F792B67DE0C7}"/>
              </a:ext>
            </a:extLst>
          </p:cNvPr>
          <p:cNvSpPr/>
          <p:nvPr/>
        </p:nvSpPr>
        <p:spPr>
          <a:xfrm>
            <a:off x="315437" y="6064903"/>
            <a:ext cx="997934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Results reflect data pulled on March 19,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referencing this finding, please list the source as: Chief Executives for Corporate Purpose, Pulse Survey, March 2020. Topic: COVID response compared to disaster response policies, field dates: March 12 – May 5 2020. </a:t>
            </a:r>
          </a:p>
        </p:txBody>
      </p:sp>
      <p:sp>
        <p:nvSpPr>
          <p:cNvPr id="7" name="Rectangle 6">
            <a:extLst>
              <a:ext uri="{FF2B5EF4-FFF2-40B4-BE49-F238E27FC236}">
                <a16:creationId xmlns:a16="http://schemas.microsoft.com/office/drawing/2014/main" id="{42E3AE6D-77A2-4DA7-899A-844CC25AA7FA}"/>
              </a:ext>
            </a:extLst>
          </p:cNvPr>
          <p:cNvSpPr/>
          <p:nvPr/>
        </p:nvSpPr>
        <p:spPr>
          <a:xfrm>
            <a:off x="315437" y="5787904"/>
            <a:ext cx="26111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Copyright © 2020 by CECP</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8" name="Rectangle 7">
            <a:extLst>
              <a:ext uri="{FF2B5EF4-FFF2-40B4-BE49-F238E27FC236}">
                <a16:creationId xmlns:a16="http://schemas.microsoft.com/office/drawing/2014/main" id="{D637AAE9-429C-4E98-937A-C2D4DB9C07FF}"/>
              </a:ext>
            </a:extLst>
          </p:cNvPr>
          <p:cNvSpPr/>
          <p:nvPr/>
        </p:nvSpPr>
        <p:spPr>
          <a:xfrm>
            <a:off x="315437" y="1418617"/>
            <a:ext cx="90555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Open Sans" panose="020B0606030504020204"/>
                <a:ea typeface="+mn-ea"/>
                <a:cs typeface="+mn-cs"/>
              </a:rPr>
              <a:t>Topic: COVID-19 Response Compared to Disaster Relief Policy</a:t>
            </a:r>
          </a:p>
        </p:txBody>
      </p:sp>
      <p:sp>
        <p:nvSpPr>
          <p:cNvPr id="9" name="Rectangle 8">
            <a:extLst>
              <a:ext uri="{FF2B5EF4-FFF2-40B4-BE49-F238E27FC236}">
                <a16:creationId xmlns:a16="http://schemas.microsoft.com/office/drawing/2014/main" id="{251D886C-F596-4EEA-9DBF-A2437C9F5D90}"/>
              </a:ext>
            </a:extLst>
          </p:cNvPr>
          <p:cNvSpPr/>
          <p:nvPr/>
        </p:nvSpPr>
        <p:spPr>
          <a:xfrm>
            <a:off x="716200" y="2594852"/>
            <a:ext cx="2523333"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00B0F0"/>
                </a:solidFill>
                <a:effectLst/>
                <a:uLnTx/>
                <a:uFillTx/>
                <a:latin typeface="Open Sans" panose="020B0606030504020204"/>
                <a:ea typeface="+mn-ea"/>
                <a:cs typeface="+mn-cs"/>
              </a:rPr>
              <a:t>89%</a:t>
            </a:r>
            <a:endParaRPr kumimoji="0" lang="en-US" sz="7000" b="0" i="0" u="none" strike="noStrike" kern="1200" cap="none" spc="0" normalizeH="0" baseline="0" noProof="0" dirty="0">
              <a:ln>
                <a:noFill/>
              </a:ln>
              <a:solidFill>
                <a:srgbClr val="000000"/>
              </a:solidFill>
              <a:effectLst/>
              <a:uLnTx/>
              <a:uFillTx/>
              <a:latin typeface="Open Sans" panose="020B0606030504020204"/>
              <a:ea typeface="+mn-ea"/>
              <a:cs typeface="+mn-cs"/>
            </a:endParaRPr>
          </a:p>
        </p:txBody>
      </p:sp>
      <p:sp>
        <p:nvSpPr>
          <p:cNvPr id="12" name="TextBox 11">
            <a:extLst>
              <a:ext uri="{FF2B5EF4-FFF2-40B4-BE49-F238E27FC236}">
                <a16:creationId xmlns:a16="http://schemas.microsoft.com/office/drawing/2014/main" id="{7745F553-99D5-4830-B0CF-AC868AC24528}"/>
              </a:ext>
            </a:extLst>
          </p:cNvPr>
          <p:cNvSpPr txBox="1"/>
          <p:nvPr/>
        </p:nvSpPr>
        <p:spPr>
          <a:xfrm>
            <a:off x="142475" y="3805861"/>
            <a:ext cx="3048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companies have taken some form of action related to COVID-19</a:t>
            </a:r>
          </a:p>
        </p:txBody>
      </p:sp>
      <p:sp>
        <p:nvSpPr>
          <p:cNvPr id="13" name="Rectangle 12">
            <a:extLst>
              <a:ext uri="{FF2B5EF4-FFF2-40B4-BE49-F238E27FC236}">
                <a16:creationId xmlns:a16="http://schemas.microsoft.com/office/drawing/2014/main" id="{BF1356E7-98FA-4991-9935-9B16CD7077B7}"/>
              </a:ext>
            </a:extLst>
          </p:cNvPr>
          <p:cNvSpPr/>
          <p:nvPr/>
        </p:nvSpPr>
        <p:spPr>
          <a:xfrm>
            <a:off x="4774299" y="2573015"/>
            <a:ext cx="1996059" cy="11695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00B0F0"/>
                </a:solidFill>
                <a:effectLst/>
                <a:uLnTx/>
                <a:uFillTx/>
                <a:latin typeface="Open Sans" panose="020B0606030504020204"/>
                <a:ea typeface="+mn-ea"/>
                <a:cs typeface="+mn-cs"/>
              </a:rPr>
              <a:t>36%</a:t>
            </a:r>
          </a:p>
        </p:txBody>
      </p:sp>
      <p:sp>
        <p:nvSpPr>
          <p:cNvPr id="14" name="TextBox 13">
            <a:extLst>
              <a:ext uri="{FF2B5EF4-FFF2-40B4-BE49-F238E27FC236}">
                <a16:creationId xmlns:a16="http://schemas.microsoft.com/office/drawing/2014/main" id="{93869A2E-F133-4991-8781-3CD62D55F5BD}"/>
              </a:ext>
            </a:extLst>
          </p:cNvPr>
          <p:cNvSpPr txBox="1"/>
          <p:nvPr/>
        </p:nvSpPr>
        <p:spPr>
          <a:xfrm>
            <a:off x="4422775" y="3901138"/>
            <a:ext cx="304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enacted disaster response plan </a:t>
            </a: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additional action</a:t>
            </a:r>
          </a:p>
        </p:txBody>
      </p:sp>
      <p:sp>
        <p:nvSpPr>
          <p:cNvPr id="15" name="Rectangle 14">
            <a:extLst>
              <a:ext uri="{FF2B5EF4-FFF2-40B4-BE49-F238E27FC236}">
                <a16:creationId xmlns:a16="http://schemas.microsoft.com/office/drawing/2014/main" id="{0C3120E1-5B76-46AF-895A-E8557067BAD4}"/>
              </a:ext>
            </a:extLst>
          </p:cNvPr>
          <p:cNvSpPr/>
          <p:nvPr/>
        </p:nvSpPr>
        <p:spPr>
          <a:xfrm>
            <a:off x="7882091" y="2659757"/>
            <a:ext cx="4167434" cy="244175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Examples of additional action include: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Suspending volunteering events until further notice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Focusing on the development of a vaccine for the virus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Exploring programs focused on support of small businesses</a:t>
            </a:r>
          </a:p>
        </p:txBody>
      </p:sp>
      <p:sp>
        <p:nvSpPr>
          <p:cNvPr id="16" name="Arrow: Right 15">
            <a:extLst>
              <a:ext uri="{FF2B5EF4-FFF2-40B4-BE49-F238E27FC236}">
                <a16:creationId xmlns:a16="http://schemas.microsoft.com/office/drawing/2014/main" id="{90397D54-D18A-475E-BD42-26E4182C6CC5}"/>
              </a:ext>
            </a:extLst>
          </p:cNvPr>
          <p:cNvSpPr/>
          <p:nvPr/>
        </p:nvSpPr>
        <p:spPr>
          <a:xfrm>
            <a:off x="3190475" y="3947619"/>
            <a:ext cx="925916" cy="6398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020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11</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9" name="Rectangle 8">
            <a:extLst>
              <a:ext uri="{FF2B5EF4-FFF2-40B4-BE49-F238E27FC236}">
                <a16:creationId xmlns:a16="http://schemas.microsoft.com/office/drawing/2014/main" id="{44160380-AE51-405D-91B0-42DDCEF771D2}"/>
              </a:ext>
            </a:extLst>
          </p:cNvPr>
          <p:cNvSpPr/>
          <p:nvPr/>
        </p:nvSpPr>
        <p:spPr>
          <a:xfrm>
            <a:off x="224472" y="2098368"/>
            <a:ext cx="4031615" cy="3491918"/>
          </a:xfrm>
          <a:prstGeom prst="rect">
            <a:avLst/>
          </a:prstGeom>
        </p:spPr>
        <p:txBody>
          <a:bodyPr wrap="square">
            <a:spAutoFit/>
          </a:bodyPr>
          <a:lstStyle/>
          <a:p>
            <a:pPr>
              <a:lnSpc>
                <a:spcPct val="107000"/>
              </a:lnSpc>
            </a:pP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CECP’s Pulse Question </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focused on understanding what actions corporates are taking related to the impact of the ongoing COVID-19 crisis.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More than </a:t>
            </a:r>
            <a:r>
              <a:rPr lang="en-US" sz="1200" dirty="0">
                <a:latin typeface="Arial" panose="020B0604020202020204" pitchFamily="34" charset="0"/>
                <a:ea typeface="Calibri" panose="020F0502020204030204" pitchFamily="34" charset="0"/>
                <a:cs typeface="Times New Roman" panose="02020603050405020304" pitchFamily="18" charset="0"/>
              </a:rPr>
              <a:t>35</a:t>
            </a: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respondents participated in the Pulse question below, the results are as follows</a:t>
            </a:r>
            <a:r>
              <a:rPr lang="en-US" sz="1200"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i="1" dirty="0">
                <a:solidFill>
                  <a:srgbClr val="7B7B7B"/>
                </a:solidFill>
                <a:latin typeface="Arial" panose="020B0604020202020204" pitchFamily="34" charset="0"/>
                <a:ea typeface="Calibri" panose="020F0502020204030204" pitchFamily="34" charset="0"/>
                <a:cs typeface="Times New Roman" panose="02020603050405020304" pitchFamily="18" charset="0"/>
              </a:rPr>
              <a:t>Has your team taken action related to COVID-19? We know companies have added and/or changed strategies for employees, supply chain partners, and customers, but what are companies doing within their local and global communities? We also know companies are enacting their disaster relief strategies (e.g., donations of cash and product). If your team is acting, does it include that and/or other actions?</a:t>
            </a:r>
            <a:r>
              <a:rPr lang="en-US" sz="1200" dirty="0">
                <a:solidFill>
                  <a:srgbClr val="7B7B7B"/>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endParaRPr lang="en-US" sz="1200" dirty="0">
              <a:solidFill>
                <a:srgbClr val="7B7B7B"/>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7B7B7B"/>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49DE7A8B-6292-405F-B1CB-36F845C0F27B}"/>
              </a:ext>
            </a:extLst>
          </p:cNvPr>
          <p:cNvGraphicFramePr/>
          <p:nvPr>
            <p:extLst>
              <p:ext uri="{D42A27DB-BD31-4B8C-83A1-F6EECF244321}">
                <p14:modId xmlns:p14="http://schemas.microsoft.com/office/powerpoint/2010/main" val="2118442323"/>
              </p:ext>
            </p:extLst>
          </p:nvPr>
        </p:nvGraphicFramePr>
        <p:xfrm>
          <a:off x="2743200" y="1655737"/>
          <a:ext cx="8162924" cy="440916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ED53A6C6-670C-4160-A54A-209C900919B0}"/>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March 19,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March 2020. Topic: COVID response compared to disaster response policies, field dates: March 12 – May 5 2020. </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4" name="Rectangle 13">
            <a:extLst>
              <a:ext uri="{FF2B5EF4-FFF2-40B4-BE49-F238E27FC236}">
                <a16:creationId xmlns:a16="http://schemas.microsoft.com/office/drawing/2014/main" id="{7E89E969-E354-4B8B-8C91-790A24AA4A07}"/>
              </a:ext>
            </a:extLst>
          </p:cNvPr>
          <p:cNvSpPr/>
          <p:nvPr/>
        </p:nvSpPr>
        <p:spPr>
          <a:xfrm>
            <a:off x="315437" y="1418617"/>
            <a:ext cx="9055556" cy="461665"/>
          </a:xfrm>
          <a:prstGeom prst="rect">
            <a:avLst/>
          </a:prstGeom>
        </p:spPr>
        <p:txBody>
          <a:bodyPr wrap="none">
            <a:spAutoFit/>
          </a:bodyPr>
          <a:lstStyle/>
          <a:p>
            <a:r>
              <a:rPr lang="en-US" sz="2400" b="1" dirty="0">
                <a:solidFill>
                  <a:srgbClr val="00B0F0"/>
                </a:solidFill>
                <a:latin typeface="Open Sans" panose="020B0606030504020204"/>
              </a:rPr>
              <a:t>Topic: COVID-19 Response Compared to Disaster Relief Policy</a:t>
            </a:r>
          </a:p>
        </p:txBody>
      </p:sp>
    </p:spTree>
    <p:extLst>
      <p:ext uri="{BB962C8B-B14F-4D97-AF65-F5344CB8AC3E}">
        <p14:creationId xmlns:p14="http://schemas.microsoft.com/office/powerpoint/2010/main" val="3182926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12</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5" name="Rectangle 4">
            <a:extLst>
              <a:ext uri="{FF2B5EF4-FFF2-40B4-BE49-F238E27FC236}">
                <a16:creationId xmlns:a16="http://schemas.microsoft.com/office/drawing/2014/main" id="{ECFD6DEC-57ED-42BE-9734-F792B67DE0C7}"/>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April 10,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Budget Changes due to COVID-19 response, field dates: April 7, 2020 – May 5, 2020. </a:t>
            </a:r>
          </a:p>
        </p:txBody>
      </p:sp>
      <p:sp>
        <p:nvSpPr>
          <p:cNvPr id="7" name="Rectangle 6">
            <a:extLst>
              <a:ext uri="{FF2B5EF4-FFF2-40B4-BE49-F238E27FC236}">
                <a16:creationId xmlns:a16="http://schemas.microsoft.com/office/drawing/2014/main" id="{42E3AE6D-77A2-4DA7-899A-844CC25AA7FA}"/>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8" name="Rectangle 7">
            <a:extLst>
              <a:ext uri="{FF2B5EF4-FFF2-40B4-BE49-F238E27FC236}">
                <a16:creationId xmlns:a16="http://schemas.microsoft.com/office/drawing/2014/main" id="{D637AAE9-429C-4E98-937A-C2D4DB9C07FF}"/>
              </a:ext>
            </a:extLst>
          </p:cNvPr>
          <p:cNvSpPr/>
          <p:nvPr/>
        </p:nvSpPr>
        <p:spPr>
          <a:xfrm>
            <a:off x="315437" y="1418617"/>
            <a:ext cx="7458837" cy="461665"/>
          </a:xfrm>
          <a:prstGeom prst="rect">
            <a:avLst/>
          </a:prstGeom>
        </p:spPr>
        <p:txBody>
          <a:bodyPr wrap="none">
            <a:spAutoFit/>
          </a:bodyPr>
          <a:lstStyle/>
          <a:p>
            <a:r>
              <a:rPr lang="en-US" sz="2400" b="1" dirty="0">
                <a:solidFill>
                  <a:srgbClr val="00B0F0"/>
                </a:solidFill>
                <a:latin typeface="Open Sans" panose="020B0606030504020204"/>
              </a:rPr>
              <a:t>Topic: Budget Changes due to COVID-19 Response</a:t>
            </a:r>
          </a:p>
        </p:txBody>
      </p:sp>
      <p:sp>
        <p:nvSpPr>
          <p:cNvPr id="9" name="Rectangle 8">
            <a:extLst>
              <a:ext uri="{FF2B5EF4-FFF2-40B4-BE49-F238E27FC236}">
                <a16:creationId xmlns:a16="http://schemas.microsoft.com/office/drawing/2014/main" id="{251D886C-F596-4EEA-9DBF-A2437C9F5D90}"/>
              </a:ext>
            </a:extLst>
          </p:cNvPr>
          <p:cNvSpPr/>
          <p:nvPr/>
        </p:nvSpPr>
        <p:spPr>
          <a:xfrm>
            <a:off x="1377824" y="2636310"/>
            <a:ext cx="2523333" cy="1169551"/>
          </a:xfrm>
          <a:prstGeom prst="rect">
            <a:avLst/>
          </a:prstGeom>
        </p:spPr>
        <p:txBody>
          <a:bodyPr wrap="square">
            <a:spAutoFit/>
          </a:bodyPr>
          <a:lstStyle/>
          <a:p>
            <a:r>
              <a:rPr lang="en-US" sz="7000" b="1" dirty="0">
                <a:solidFill>
                  <a:srgbClr val="00B0F0"/>
                </a:solidFill>
                <a:latin typeface="Open Sans" panose="020B0606030504020204"/>
              </a:rPr>
              <a:t>45%</a:t>
            </a:r>
            <a:endParaRPr lang="en-US" sz="7000" dirty="0">
              <a:latin typeface="Open Sans" panose="020B0606030504020204"/>
            </a:endParaRPr>
          </a:p>
        </p:txBody>
      </p:sp>
      <p:sp>
        <p:nvSpPr>
          <p:cNvPr id="12" name="TextBox 11">
            <a:extLst>
              <a:ext uri="{FF2B5EF4-FFF2-40B4-BE49-F238E27FC236}">
                <a16:creationId xmlns:a16="http://schemas.microsoft.com/office/drawing/2014/main" id="{7745F553-99D5-4830-B0CF-AC868AC24528}"/>
              </a:ext>
            </a:extLst>
          </p:cNvPr>
          <p:cNvSpPr txBox="1"/>
          <p:nvPr/>
        </p:nvSpPr>
        <p:spPr>
          <a:xfrm>
            <a:off x="142475" y="3805861"/>
            <a:ext cx="30480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will increase their budget</a:t>
            </a:r>
          </a:p>
        </p:txBody>
      </p:sp>
      <p:sp>
        <p:nvSpPr>
          <p:cNvPr id="13" name="Rectangle 12">
            <a:extLst>
              <a:ext uri="{FF2B5EF4-FFF2-40B4-BE49-F238E27FC236}">
                <a16:creationId xmlns:a16="http://schemas.microsoft.com/office/drawing/2014/main" id="{BF1356E7-98FA-4991-9935-9B16CD7077B7}"/>
              </a:ext>
            </a:extLst>
          </p:cNvPr>
          <p:cNvSpPr/>
          <p:nvPr/>
        </p:nvSpPr>
        <p:spPr>
          <a:xfrm>
            <a:off x="5136506" y="2654467"/>
            <a:ext cx="1996059" cy="1169551"/>
          </a:xfrm>
          <a:prstGeom prst="rect">
            <a:avLst/>
          </a:prstGeom>
        </p:spPr>
        <p:txBody>
          <a:bodyPr wrap="none">
            <a:spAutoFit/>
          </a:bodyPr>
          <a:lstStyle/>
          <a:p>
            <a:r>
              <a:rPr lang="en-US" sz="7000" b="1" dirty="0">
                <a:solidFill>
                  <a:srgbClr val="00B0F0"/>
                </a:solidFill>
                <a:latin typeface="Open Sans" panose="020B0606030504020204"/>
              </a:rPr>
              <a:t>37%</a:t>
            </a:r>
          </a:p>
        </p:txBody>
      </p:sp>
      <p:sp>
        <p:nvSpPr>
          <p:cNvPr id="14" name="TextBox 13">
            <a:extLst>
              <a:ext uri="{FF2B5EF4-FFF2-40B4-BE49-F238E27FC236}">
                <a16:creationId xmlns:a16="http://schemas.microsoft.com/office/drawing/2014/main" id="{93869A2E-F133-4991-8781-3CD62D55F5BD}"/>
              </a:ext>
            </a:extLst>
          </p:cNvPr>
          <p:cNvSpPr txBox="1"/>
          <p:nvPr/>
        </p:nvSpPr>
        <p:spPr>
          <a:xfrm>
            <a:off x="4044855" y="3901187"/>
            <a:ext cx="304800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re-purposed same budget to focus on COVID-19 response</a:t>
            </a:r>
          </a:p>
        </p:txBody>
      </p:sp>
      <p:sp>
        <p:nvSpPr>
          <p:cNvPr id="15" name="Rectangle 14">
            <a:extLst>
              <a:ext uri="{FF2B5EF4-FFF2-40B4-BE49-F238E27FC236}">
                <a16:creationId xmlns:a16="http://schemas.microsoft.com/office/drawing/2014/main" id="{0C3120E1-5B76-46AF-895A-E8557067BAD4}"/>
              </a:ext>
            </a:extLst>
          </p:cNvPr>
          <p:cNvSpPr/>
          <p:nvPr/>
        </p:nvSpPr>
        <p:spPr>
          <a:xfrm>
            <a:off x="7882091" y="2087580"/>
            <a:ext cx="4167434" cy="3330848"/>
          </a:xfrm>
          <a:prstGeom prst="rect">
            <a:avLst/>
          </a:prstGeom>
        </p:spPr>
        <p:txBody>
          <a:bodyPr wrap="square">
            <a:spAutoFit/>
          </a:bodyPr>
          <a:lstStyle/>
          <a:p>
            <a:pPr>
              <a:lnSpc>
                <a:spcPct val="107000"/>
              </a:lnSpc>
            </a:pPr>
            <a:r>
              <a:rPr lang="en-US" b="1" i="1" dirty="0">
                <a:solidFill>
                  <a:srgbClr val="000000"/>
                </a:solidFill>
                <a:latin typeface="Arial" panose="020B0604020202020204" pitchFamily="34" charset="0"/>
                <a:ea typeface="Calibri" panose="020F0502020204030204" pitchFamily="34" charset="0"/>
                <a:cs typeface="Arial" panose="020B0604020202020204" pitchFamily="34" charset="0"/>
              </a:rPr>
              <a:t>Select Examples Shared:</a:t>
            </a:r>
            <a:endParaRPr lang="en-US"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fontAlgn="b">
              <a:lnSpc>
                <a:spcPct val="107000"/>
              </a:lnSpc>
              <a:buFont typeface="Symbol" panose="05050102010706020507" pitchFamily="18" charset="2"/>
              <a:buChar char=""/>
            </a:pPr>
            <a:r>
              <a:rPr lang="en-US" dirty="0">
                <a:solidFill>
                  <a:srgbClr val="000000"/>
                </a:solidFill>
                <a:latin typeface="Arial" panose="020B0604020202020204" pitchFamily="34" charset="0"/>
                <a:cs typeface="Arial" panose="020B0604020202020204" pitchFamily="34" charset="0"/>
              </a:rPr>
              <a:t>Pivoting education programs to focus on supporting distance learning initiatives.</a:t>
            </a:r>
          </a:p>
          <a:p>
            <a:pPr marL="342900" indent="-342900" fontAlgn="b">
              <a:lnSpc>
                <a:spcPct val="107000"/>
              </a:lnSpc>
              <a:buFont typeface="Symbol" panose="05050102010706020507" pitchFamily="18" charset="2"/>
              <a:buChar char=""/>
            </a:pPr>
            <a:r>
              <a:rPr lang="en-US" dirty="0">
                <a:solidFill>
                  <a:srgbClr val="000000"/>
                </a:solidFill>
                <a:latin typeface="Arial" panose="020B0604020202020204" pitchFamily="34" charset="0"/>
                <a:cs typeface="Arial" panose="020B0604020202020204" pitchFamily="34" charset="0"/>
              </a:rPr>
              <a:t>Shifting budget from other areas to feed first responders</a:t>
            </a:r>
          </a:p>
          <a:p>
            <a:pPr marL="342900" indent="-342900" fontAlgn="b">
              <a:lnSpc>
                <a:spcPct val="107000"/>
              </a:lnSpc>
              <a:buFont typeface="Symbol" panose="05050102010706020507" pitchFamily="18" charset="2"/>
              <a:buChar char=""/>
            </a:pPr>
            <a:r>
              <a:rPr lang="en-US" dirty="0">
                <a:solidFill>
                  <a:srgbClr val="000000"/>
                </a:solidFill>
                <a:latin typeface="Arial" panose="020B0604020202020204" pitchFamily="34" charset="0"/>
                <a:cs typeface="Arial" panose="020B0604020202020204" pitchFamily="34" charset="0"/>
              </a:rPr>
              <a:t>Increasing remote engagement, and employees locally financially supporting local pantries, senior centers and hospital workers</a:t>
            </a:r>
            <a:r>
              <a:rPr lang="en-US" dirty="0"/>
              <a:t>.</a:t>
            </a:r>
          </a:p>
          <a:p>
            <a:pPr marL="342900" marR="0" lvl="0" indent="-342900">
              <a:lnSpc>
                <a:spcPct val="107000"/>
              </a:lnSpc>
              <a:spcBef>
                <a:spcPts val="0"/>
              </a:spcBef>
              <a:spcAft>
                <a:spcPts val="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2" name="Arrow: Up 1">
            <a:extLst>
              <a:ext uri="{FF2B5EF4-FFF2-40B4-BE49-F238E27FC236}">
                <a16:creationId xmlns:a16="http://schemas.microsoft.com/office/drawing/2014/main" id="{E869B259-5678-46F6-8F44-B5091F8FFBA1}"/>
              </a:ext>
            </a:extLst>
          </p:cNvPr>
          <p:cNvSpPr/>
          <p:nvPr/>
        </p:nvSpPr>
        <p:spPr>
          <a:xfrm>
            <a:off x="416560" y="2659757"/>
            <a:ext cx="1137920" cy="855603"/>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Curved Down 16">
            <a:extLst>
              <a:ext uri="{FF2B5EF4-FFF2-40B4-BE49-F238E27FC236}">
                <a16:creationId xmlns:a16="http://schemas.microsoft.com/office/drawing/2014/main" id="{227A8527-4A22-4E26-8BFB-2870C6F6830A}"/>
              </a:ext>
            </a:extLst>
          </p:cNvPr>
          <p:cNvSpPr/>
          <p:nvPr/>
        </p:nvSpPr>
        <p:spPr>
          <a:xfrm>
            <a:off x="4175086" y="2645750"/>
            <a:ext cx="1030614" cy="589526"/>
          </a:xfrm>
          <a:prstGeom prst="curved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urved Up 17">
            <a:extLst>
              <a:ext uri="{FF2B5EF4-FFF2-40B4-BE49-F238E27FC236}">
                <a16:creationId xmlns:a16="http://schemas.microsoft.com/office/drawing/2014/main" id="{B0262680-AFD0-4D3C-B4A8-4162481796B8}"/>
              </a:ext>
            </a:extLst>
          </p:cNvPr>
          <p:cNvSpPr/>
          <p:nvPr/>
        </p:nvSpPr>
        <p:spPr>
          <a:xfrm flipH="1">
            <a:off x="4151739" y="3354097"/>
            <a:ext cx="980277" cy="547089"/>
          </a:xfrm>
          <a:prstGeom prst="curved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1418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Copyright © 2020 by CECP</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15" name="Rectangle 14">
            <a:extLst>
              <a:ext uri="{FF2B5EF4-FFF2-40B4-BE49-F238E27FC236}">
                <a16:creationId xmlns:a16="http://schemas.microsoft.com/office/drawing/2014/main" id="{91B48555-697B-4AEC-9D7D-4154D310F32D}"/>
              </a:ext>
            </a:extLst>
          </p:cNvPr>
          <p:cNvSpPr/>
          <p:nvPr/>
        </p:nvSpPr>
        <p:spPr>
          <a:xfrm>
            <a:off x="315437" y="6064903"/>
            <a:ext cx="997934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Results reflect data pulled on April 10,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referencing this finding, please list the source as: Chief Executives for Corporate Purpose, Pulse Survey, April 2020. Topic: Budget Changes due to COVID-19 response, field dates: April 7, 2020 – May 5, 2020. </a:t>
            </a:r>
          </a:p>
        </p:txBody>
      </p:sp>
      <p:sp>
        <p:nvSpPr>
          <p:cNvPr id="16" name="Rectangle 15">
            <a:extLst>
              <a:ext uri="{FF2B5EF4-FFF2-40B4-BE49-F238E27FC236}">
                <a16:creationId xmlns:a16="http://schemas.microsoft.com/office/drawing/2014/main" id="{1C080723-B3CC-49DD-911A-97FF60278EF4}"/>
              </a:ext>
            </a:extLst>
          </p:cNvPr>
          <p:cNvSpPr/>
          <p:nvPr/>
        </p:nvSpPr>
        <p:spPr>
          <a:xfrm>
            <a:off x="315437" y="1418617"/>
            <a:ext cx="745883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Open Sans" panose="020B0606030504020204"/>
                <a:ea typeface="+mn-ea"/>
                <a:cs typeface="+mn-cs"/>
              </a:rPr>
              <a:t>Topic: Budget Changes due to COVID-19 Response</a:t>
            </a:r>
          </a:p>
        </p:txBody>
      </p:sp>
      <p:sp>
        <p:nvSpPr>
          <p:cNvPr id="17" name="Rectangle 16">
            <a:extLst>
              <a:ext uri="{FF2B5EF4-FFF2-40B4-BE49-F238E27FC236}">
                <a16:creationId xmlns:a16="http://schemas.microsoft.com/office/drawing/2014/main" id="{F5B82308-0EA2-4F6B-8E5D-DF9DDA72F31A}"/>
              </a:ext>
            </a:extLst>
          </p:cNvPr>
          <p:cNvSpPr/>
          <p:nvPr/>
        </p:nvSpPr>
        <p:spPr>
          <a:xfrm>
            <a:off x="315437" y="2023063"/>
            <a:ext cx="4457699"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CECP’s Pulse Question focused on understanding how COVID-19 might be changing company budgets.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More than 50 respondents participated in the Pulse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srgbClr val="FFFFFF">
                    <a:lumMod val="50000"/>
                  </a:srgbClr>
                </a:solidFill>
                <a:effectLst/>
                <a:uLnTx/>
                <a:uFillTx/>
                <a:latin typeface="Calibri" panose="020F0502020204030204"/>
                <a:ea typeface="+mn-ea"/>
                <a:cs typeface="+mn-cs"/>
              </a:rPr>
              <a:t>Question:</a:t>
            </a:r>
            <a:r>
              <a:rPr kumimoji="0" lang="en-US" sz="1800" b="0" i="1" u="none" strike="noStrike" kern="1200" cap="none" spc="0" normalizeH="0" baseline="0" noProof="0" dirty="0">
                <a:ln>
                  <a:noFill/>
                </a:ln>
                <a:solidFill>
                  <a:srgbClr val="FFFFFF">
                    <a:lumMod val="50000"/>
                  </a:srgbClr>
                </a:solidFill>
                <a:effectLst/>
                <a:uLnTx/>
                <a:uFillTx/>
                <a:latin typeface="Calibri" panose="020F0502020204030204"/>
                <a:ea typeface="+mn-ea"/>
                <a:cs typeface="+mn-cs"/>
              </a:rPr>
              <a:t> Is your company’s 2020 community investment budget changing due to COVID-19 response? Our company’s 2020 community investment budget:</a:t>
            </a:r>
            <a:endParaRPr kumimoji="0" lang="en-US" sz="1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graphicFrame>
        <p:nvGraphicFramePr>
          <p:cNvPr id="18" name="Chart 17">
            <a:extLst>
              <a:ext uri="{FF2B5EF4-FFF2-40B4-BE49-F238E27FC236}">
                <a16:creationId xmlns:a16="http://schemas.microsoft.com/office/drawing/2014/main" id="{C206B309-DCBB-43A6-8B94-7FBB6A59D444}"/>
              </a:ext>
            </a:extLst>
          </p:cNvPr>
          <p:cNvGraphicFramePr/>
          <p:nvPr/>
        </p:nvGraphicFramePr>
        <p:xfrm>
          <a:off x="4947964" y="1908501"/>
          <a:ext cx="6592395" cy="3879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2136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14</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5" name="Rectangle 4">
            <a:extLst>
              <a:ext uri="{FF2B5EF4-FFF2-40B4-BE49-F238E27FC236}">
                <a16:creationId xmlns:a16="http://schemas.microsoft.com/office/drawing/2014/main" id="{ECFD6DEC-57ED-42BE-9734-F792B67DE0C7}"/>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April 17,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COVID-19 Response Community Partnership Changes, field dates: April 14, 2020 – May 5, 2020. </a:t>
            </a:r>
          </a:p>
        </p:txBody>
      </p:sp>
      <p:sp>
        <p:nvSpPr>
          <p:cNvPr id="7" name="Rectangle 6">
            <a:extLst>
              <a:ext uri="{FF2B5EF4-FFF2-40B4-BE49-F238E27FC236}">
                <a16:creationId xmlns:a16="http://schemas.microsoft.com/office/drawing/2014/main" id="{42E3AE6D-77A2-4DA7-899A-844CC25AA7FA}"/>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8" name="Rectangle 7">
            <a:extLst>
              <a:ext uri="{FF2B5EF4-FFF2-40B4-BE49-F238E27FC236}">
                <a16:creationId xmlns:a16="http://schemas.microsoft.com/office/drawing/2014/main" id="{D637AAE9-429C-4E98-937A-C2D4DB9C07FF}"/>
              </a:ext>
            </a:extLst>
          </p:cNvPr>
          <p:cNvSpPr/>
          <p:nvPr/>
        </p:nvSpPr>
        <p:spPr>
          <a:xfrm>
            <a:off x="304259" y="1439572"/>
            <a:ext cx="8920134" cy="461665"/>
          </a:xfrm>
          <a:prstGeom prst="rect">
            <a:avLst/>
          </a:prstGeom>
        </p:spPr>
        <p:txBody>
          <a:bodyPr wrap="none">
            <a:spAutoFit/>
          </a:bodyPr>
          <a:lstStyle/>
          <a:p>
            <a:r>
              <a:rPr lang="en-US" sz="2400" b="1" dirty="0">
                <a:solidFill>
                  <a:srgbClr val="00B0F0"/>
                </a:solidFill>
                <a:latin typeface="Open Sans" panose="020B0606030504020204"/>
              </a:rPr>
              <a:t>Topic: COVID-19 Response Community Partnership Changes</a:t>
            </a:r>
          </a:p>
        </p:txBody>
      </p:sp>
      <p:sp>
        <p:nvSpPr>
          <p:cNvPr id="9" name="Rectangle 8">
            <a:extLst>
              <a:ext uri="{FF2B5EF4-FFF2-40B4-BE49-F238E27FC236}">
                <a16:creationId xmlns:a16="http://schemas.microsoft.com/office/drawing/2014/main" id="{251D886C-F596-4EEA-9DBF-A2437C9F5D90}"/>
              </a:ext>
            </a:extLst>
          </p:cNvPr>
          <p:cNvSpPr/>
          <p:nvPr/>
        </p:nvSpPr>
        <p:spPr>
          <a:xfrm>
            <a:off x="777568" y="2372750"/>
            <a:ext cx="2523333" cy="1169551"/>
          </a:xfrm>
          <a:prstGeom prst="rect">
            <a:avLst/>
          </a:prstGeom>
        </p:spPr>
        <p:txBody>
          <a:bodyPr wrap="square">
            <a:spAutoFit/>
          </a:bodyPr>
          <a:lstStyle/>
          <a:p>
            <a:r>
              <a:rPr lang="en-US" sz="7000" b="1" dirty="0">
                <a:solidFill>
                  <a:srgbClr val="00B0F0"/>
                </a:solidFill>
                <a:latin typeface="Open Sans" panose="020B0606030504020204"/>
              </a:rPr>
              <a:t>86%</a:t>
            </a:r>
            <a:endParaRPr lang="en-US" sz="7000" dirty="0">
              <a:latin typeface="Open Sans" panose="020B0606030504020204"/>
            </a:endParaRPr>
          </a:p>
        </p:txBody>
      </p:sp>
      <p:sp>
        <p:nvSpPr>
          <p:cNvPr id="12" name="TextBox 11">
            <a:extLst>
              <a:ext uri="{FF2B5EF4-FFF2-40B4-BE49-F238E27FC236}">
                <a16:creationId xmlns:a16="http://schemas.microsoft.com/office/drawing/2014/main" id="{7745F553-99D5-4830-B0CF-AC868AC24528}"/>
              </a:ext>
            </a:extLst>
          </p:cNvPr>
          <p:cNvSpPr txBox="1"/>
          <p:nvPr/>
        </p:nvSpPr>
        <p:spPr>
          <a:xfrm>
            <a:off x="286639" y="3540865"/>
            <a:ext cx="304800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have adjusted  policies with community partnerships in some way</a:t>
            </a:r>
          </a:p>
        </p:txBody>
      </p:sp>
      <p:sp>
        <p:nvSpPr>
          <p:cNvPr id="13" name="Rectangle 12">
            <a:extLst>
              <a:ext uri="{FF2B5EF4-FFF2-40B4-BE49-F238E27FC236}">
                <a16:creationId xmlns:a16="http://schemas.microsoft.com/office/drawing/2014/main" id="{BF1356E7-98FA-4991-9935-9B16CD7077B7}"/>
              </a:ext>
            </a:extLst>
          </p:cNvPr>
          <p:cNvSpPr/>
          <p:nvPr/>
        </p:nvSpPr>
        <p:spPr>
          <a:xfrm>
            <a:off x="4570825" y="2371982"/>
            <a:ext cx="1996059" cy="1169551"/>
          </a:xfrm>
          <a:prstGeom prst="rect">
            <a:avLst/>
          </a:prstGeom>
        </p:spPr>
        <p:txBody>
          <a:bodyPr wrap="none">
            <a:spAutoFit/>
          </a:bodyPr>
          <a:lstStyle/>
          <a:p>
            <a:r>
              <a:rPr lang="en-US" sz="7000" b="1" dirty="0">
                <a:solidFill>
                  <a:srgbClr val="00B0F0"/>
                </a:solidFill>
                <a:latin typeface="Open Sans" panose="020B0606030504020204"/>
              </a:rPr>
              <a:t>74%</a:t>
            </a:r>
          </a:p>
        </p:txBody>
      </p:sp>
      <p:sp>
        <p:nvSpPr>
          <p:cNvPr id="14" name="TextBox 13">
            <a:extLst>
              <a:ext uri="{FF2B5EF4-FFF2-40B4-BE49-F238E27FC236}">
                <a16:creationId xmlns:a16="http://schemas.microsoft.com/office/drawing/2014/main" id="{93869A2E-F133-4991-8781-3CD62D55F5BD}"/>
              </a:ext>
            </a:extLst>
          </p:cNvPr>
          <p:cNvSpPr txBox="1"/>
          <p:nvPr/>
        </p:nvSpPr>
        <p:spPr>
          <a:xfrm>
            <a:off x="4044854" y="3549872"/>
            <a:ext cx="30480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accelerated payments</a:t>
            </a:r>
          </a:p>
        </p:txBody>
      </p:sp>
      <p:sp>
        <p:nvSpPr>
          <p:cNvPr id="15" name="Rectangle 14">
            <a:extLst>
              <a:ext uri="{FF2B5EF4-FFF2-40B4-BE49-F238E27FC236}">
                <a16:creationId xmlns:a16="http://schemas.microsoft.com/office/drawing/2014/main" id="{0C3120E1-5B76-46AF-895A-E8557067BAD4}"/>
              </a:ext>
            </a:extLst>
          </p:cNvPr>
          <p:cNvSpPr/>
          <p:nvPr/>
        </p:nvSpPr>
        <p:spPr>
          <a:xfrm>
            <a:off x="7803069" y="2262661"/>
            <a:ext cx="4167434" cy="3277051"/>
          </a:xfrm>
          <a:prstGeom prst="rect">
            <a:avLst/>
          </a:prstGeom>
        </p:spPr>
        <p:txBody>
          <a:bodyPr wrap="square">
            <a:spAutoFit/>
          </a:bodyPr>
          <a:lstStyle/>
          <a:p>
            <a:pPr>
              <a:lnSpc>
                <a:spcPct val="107000"/>
              </a:lnSpc>
            </a:pPr>
            <a:r>
              <a:rPr lang="en-US" b="1" i="1" dirty="0">
                <a:solidFill>
                  <a:srgbClr val="000000"/>
                </a:solidFill>
                <a:latin typeface="Arial" panose="020B0604020202020204" pitchFamily="34" charset="0"/>
                <a:ea typeface="Calibri" panose="020F0502020204030204" pitchFamily="34" charset="0"/>
                <a:cs typeface="Arial" panose="020B0604020202020204" pitchFamily="34" charset="0"/>
              </a:rPr>
              <a:t>Select Examples Shared:</a:t>
            </a:r>
            <a:endParaRPr lang="en-US" b="1"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cs typeface="Arial" panose="020B0604020202020204" pitchFamily="34" charset="0"/>
              </a:rPr>
              <a:t>Offering additional grants to partners that have Covid-19 virtual volunteering opportunities</a:t>
            </a:r>
          </a:p>
          <a:p>
            <a:pPr marL="342900" marR="0" lvl="0" indent="-342900">
              <a:lnSpc>
                <a:spcPct val="10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cs typeface="Arial" panose="020B0604020202020204" pitchFamily="34" charset="0"/>
              </a:rPr>
              <a:t>Launched a COVID-19 Relief and Response Campaign to match employee donations 2:1.</a:t>
            </a:r>
          </a:p>
          <a:p>
            <a:pPr marL="342900" marR="0" lvl="0" indent="-342900">
              <a:lnSpc>
                <a:spcPct val="105000"/>
              </a:lnSpc>
              <a:spcBef>
                <a:spcPts val="0"/>
              </a:spcBef>
              <a:spcAft>
                <a:spcPts val="0"/>
              </a:spcAft>
              <a:buFont typeface="Symbol" panose="05050102010706020507" pitchFamily="18" charset="2"/>
              <a:buChar char=""/>
            </a:pPr>
            <a:r>
              <a:rPr lang="en-US" dirty="0">
                <a:solidFill>
                  <a:srgbClr val="000000"/>
                </a:solidFill>
                <a:latin typeface="Arial" panose="020B0604020202020204" pitchFamily="34" charset="0"/>
                <a:cs typeface="Arial" panose="020B0604020202020204" pitchFamily="34" charset="0"/>
              </a:rPr>
              <a:t>Increasing in-kind donations as CEOs continue to procure crucial materials e.g. PPEs for our healthcare workers. </a:t>
            </a:r>
          </a:p>
        </p:txBody>
      </p:sp>
      <p:pic>
        <p:nvPicPr>
          <p:cNvPr id="19" name="Graphic 18" descr="End">
            <a:extLst>
              <a:ext uri="{FF2B5EF4-FFF2-40B4-BE49-F238E27FC236}">
                <a16:creationId xmlns:a16="http://schemas.microsoft.com/office/drawing/2014/main" id="{8FCB428B-0C15-4FD2-BA14-F994E5362A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1974" y="4196203"/>
            <a:ext cx="914400" cy="914400"/>
          </a:xfrm>
          <a:prstGeom prst="rect">
            <a:avLst/>
          </a:prstGeom>
        </p:spPr>
      </p:pic>
      <p:pic>
        <p:nvPicPr>
          <p:cNvPr id="21" name="Graphic 20" descr="Move">
            <a:extLst>
              <a:ext uri="{FF2B5EF4-FFF2-40B4-BE49-F238E27FC236}">
                <a16:creationId xmlns:a16="http://schemas.microsoft.com/office/drawing/2014/main" id="{C27BCBEF-20A5-4C19-9673-29357EC448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2639" y="4515657"/>
            <a:ext cx="914400" cy="914400"/>
          </a:xfrm>
          <a:prstGeom prst="rect">
            <a:avLst/>
          </a:prstGeom>
        </p:spPr>
      </p:pic>
    </p:spTree>
    <p:extLst>
      <p:ext uri="{BB962C8B-B14F-4D97-AF65-F5344CB8AC3E}">
        <p14:creationId xmlns:p14="http://schemas.microsoft.com/office/powerpoint/2010/main" val="2984636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15</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7" name="Rectangle 16">
            <a:extLst>
              <a:ext uri="{FF2B5EF4-FFF2-40B4-BE49-F238E27FC236}">
                <a16:creationId xmlns:a16="http://schemas.microsoft.com/office/drawing/2014/main" id="{F5B82308-0EA2-4F6B-8E5D-DF9DDA72F31A}"/>
              </a:ext>
            </a:extLst>
          </p:cNvPr>
          <p:cNvSpPr/>
          <p:nvPr/>
        </p:nvSpPr>
        <p:spPr>
          <a:xfrm>
            <a:off x="315437" y="1880823"/>
            <a:ext cx="4713763" cy="4247317"/>
          </a:xfrm>
          <a:prstGeom prst="rect">
            <a:avLst/>
          </a:prstGeom>
        </p:spPr>
        <p:txBody>
          <a:bodyPr wrap="square">
            <a:spAutoFit/>
          </a:bodyPr>
          <a:lstStyle/>
          <a:p>
            <a:r>
              <a:rPr lang="en-US" dirty="0">
                <a:latin typeface="Arial" panose="020B0604020202020204" pitchFamily="34" charset="0"/>
                <a:cs typeface="Arial" panose="020B0604020202020204" pitchFamily="34" charset="0"/>
              </a:rPr>
              <a:t>CECP’s Pulse Question focused on understanding how COVID-19 might be adjusting how they work with their partners.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More than 50 respondents participated in the Pulse question. </a:t>
            </a:r>
          </a:p>
          <a:p>
            <a:endParaRPr lang="en-US" dirty="0">
              <a:latin typeface="Arial" panose="020B0604020202020204" pitchFamily="34" charset="0"/>
              <a:cs typeface="Arial" panose="020B0604020202020204" pitchFamily="34" charset="0"/>
            </a:endParaRPr>
          </a:p>
          <a:p>
            <a:r>
              <a:rPr lang="en-US" i="1" u="sng" dirty="0">
                <a:solidFill>
                  <a:schemeClr val="bg1">
                    <a:lumMod val="50000"/>
                  </a:schemeClr>
                </a:solidFill>
                <a:latin typeface="Arial" panose="020B0604020202020204" pitchFamily="34" charset="0"/>
                <a:cs typeface="Arial" panose="020B0604020202020204" pitchFamily="34" charset="0"/>
              </a:rPr>
              <a:t>Question: </a:t>
            </a:r>
            <a:r>
              <a:rPr lang="en-US" i="1" dirty="0">
                <a:solidFill>
                  <a:srgbClr val="7B7B7B"/>
                </a:solidFill>
                <a:latin typeface="Arial" panose="020B0604020202020204" pitchFamily="34" charset="0"/>
                <a:ea typeface="Calibri" panose="020F0502020204030204" pitchFamily="34" charset="0"/>
              </a:rPr>
              <a:t>Has your company/foundation decided to change any of your grant making policies, procedures, or criteria related to COVID-19 response (e.g., vetting criteria, accelerated payment, grant redeployed to general operating, focus areas/pillars of giving)?</a:t>
            </a:r>
            <a:endParaRPr lang="en-US" sz="2400" dirty="0">
              <a:latin typeface="Calibri" panose="020F0502020204030204" pitchFamily="34" charset="0"/>
              <a:ea typeface="Calibri" panose="020F0502020204030204" pitchFamily="34" charset="0"/>
            </a:endParaRPr>
          </a:p>
          <a:p>
            <a:endParaRPr lang="en-US"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C206B309-DCBB-43A6-8B94-7FBB6A59D444}"/>
              </a:ext>
            </a:extLst>
          </p:cNvPr>
          <p:cNvGraphicFramePr/>
          <p:nvPr/>
        </p:nvGraphicFramePr>
        <p:xfrm>
          <a:off x="4947964" y="1908501"/>
          <a:ext cx="6928599" cy="387940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82A925DA-7958-4C43-AE27-3F954DEAB1CF}"/>
              </a:ext>
            </a:extLst>
          </p:cNvPr>
          <p:cNvSpPr/>
          <p:nvPr/>
        </p:nvSpPr>
        <p:spPr>
          <a:xfrm>
            <a:off x="304259" y="1439572"/>
            <a:ext cx="8920134" cy="461665"/>
          </a:xfrm>
          <a:prstGeom prst="rect">
            <a:avLst/>
          </a:prstGeom>
        </p:spPr>
        <p:txBody>
          <a:bodyPr wrap="none">
            <a:spAutoFit/>
          </a:bodyPr>
          <a:lstStyle/>
          <a:p>
            <a:r>
              <a:rPr lang="en-US" sz="2400" b="1" dirty="0">
                <a:solidFill>
                  <a:srgbClr val="00B0F0"/>
                </a:solidFill>
                <a:latin typeface="Open Sans" panose="020B0606030504020204"/>
              </a:rPr>
              <a:t>Topic: COVID-19 Response Community Partnership Changes</a:t>
            </a:r>
          </a:p>
        </p:txBody>
      </p:sp>
      <p:sp>
        <p:nvSpPr>
          <p:cNvPr id="9" name="Rectangle 8">
            <a:extLst>
              <a:ext uri="{FF2B5EF4-FFF2-40B4-BE49-F238E27FC236}">
                <a16:creationId xmlns:a16="http://schemas.microsoft.com/office/drawing/2014/main" id="{C141ABB6-0D11-4C38-84C4-BC2EBDD46510}"/>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April 17,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COVID-19 Response Community Partnership Changes, field dates: April 14, 2020 – May 5, 2020. </a:t>
            </a:r>
          </a:p>
        </p:txBody>
      </p:sp>
    </p:spTree>
    <p:extLst>
      <p:ext uri="{BB962C8B-B14F-4D97-AF65-F5344CB8AC3E}">
        <p14:creationId xmlns:p14="http://schemas.microsoft.com/office/powerpoint/2010/main" val="1981269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Copyright © 2020 by CECP</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17" name="Rectangle 16">
            <a:extLst>
              <a:ext uri="{FF2B5EF4-FFF2-40B4-BE49-F238E27FC236}">
                <a16:creationId xmlns:a16="http://schemas.microsoft.com/office/drawing/2014/main" id="{F5B82308-0EA2-4F6B-8E5D-DF9DDA72F31A}"/>
              </a:ext>
            </a:extLst>
          </p:cNvPr>
          <p:cNvSpPr/>
          <p:nvPr/>
        </p:nvSpPr>
        <p:spPr>
          <a:xfrm>
            <a:off x="315437" y="1880823"/>
            <a:ext cx="4713763" cy="28900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CECP’s Pulse Question focused on understanding how COVID-19 might be adjusting how they work with their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than 50 respondents participated in the Pulse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Question: </a:t>
            </a:r>
            <a:r>
              <a:rPr kumimoji="0" lang="en-US" sz="1800" b="0" i="1" u="none" strike="noStrike" kern="1200" cap="none" spc="0" normalizeH="0" baseline="0" noProof="0" dirty="0">
                <a:ln>
                  <a:noFill/>
                </a:ln>
                <a:solidFill>
                  <a:srgbClr val="7B7B7B"/>
                </a:solidFill>
                <a:effectLst/>
                <a:uLnTx/>
                <a:uFillTx/>
                <a:latin typeface="Arial" panose="020B0604020202020204" pitchFamily="34" charset="0"/>
                <a:ea typeface="Calibri" panose="020F0502020204030204" pitchFamily="34" charset="0"/>
                <a:cs typeface="+mn-cs"/>
              </a:rPr>
              <a:t>Select one or more of the changes your company has decided upon:</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p>
        </p:txBody>
      </p:sp>
      <p:graphicFrame>
        <p:nvGraphicFramePr>
          <p:cNvPr id="18" name="Chart 17">
            <a:extLst>
              <a:ext uri="{FF2B5EF4-FFF2-40B4-BE49-F238E27FC236}">
                <a16:creationId xmlns:a16="http://schemas.microsoft.com/office/drawing/2014/main" id="{C206B309-DCBB-43A6-8B94-7FBB6A59D444}"/>
              </a:ext>
            </a:extLst>
          </p:cNvPr>
          <p:cNvGraphicFramePr/>
          <p:nvPr/>
        </p:nvGraphicFramePr>
        <p:xfrm>
          <a:off x="4947964" y="1908501"/>
          <a:ext cx="6928599" cy="387940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6B60EBEE-75BC-4597-B7B4-67CD1E2CF029}"/>
              </a:ext>
            </a:extLst>
          </p:cNvPr>
          <p:cNvSpPr/>
          <p:nvPr/>
        </p:nvSpPr>
        <p:spPr>
          <a:xfrm>
            <a:off x="304259" y="1439572"/>
            <a:ext cx="89201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Open Sans" panose="020B0606030504020204"/>
                <a:ea typeface="+mn-ea"/>
                <a:cs typeface="+mn-cs"/>
              </a:rPr>
              <a:t>Topic: COVID-19 Response Community Partnership Changes</a:t>
            </a:r>
          </a:p>
        </p:txBody>
      </p:sp>
      <p:sp>
        <p:nvSpPr>
          <p:cNvPr id="10" name="Rectangle 9">
            <a:extLst>
              <a:ext uri="{FF2B5EF4-FFF2-40B4-BE49-F238E27FC236}">
                <a16:creationId xmlns:a16="http://schemas.microsoft.com/office/drawing/2014/main" id="{21ADC88A-BB24-4CD5-86A4-578E9811254B}"/>
              </a:ext>
            </a:extLst>
          </p:cNvPr>
          <p:cNvSpPr/>
          <p:nvPr/>
        </p:nvSpPr>
        <p:spPr>
          <a:xfrm>
            <a:off x="315437" y="6064903"/>
            <a:ext cx="997934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Results reflect data pulled on April 17,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referencing this finding, please list the source as: Chief Executives for Corporate Purpose, Pulse Survey, April 2020. Topic: COVID-19 Response Community Partnership Changes, field dates: April 14, 2020 – May 5, 2020. </a:t>
            </a:r>
          </a:p>
        </p:txBody>
      </p:sp>
    </p:spTree>
    <p:extLst>
      <p:ext uri="{BB962C8B-B14F-4D97-AF65-F5344CB8AC3E}">
        <p14:creationId xmlns:p14="http://schemas.microsoft.com/office/powerpoint/2010/main" val="2210140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17</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7" name="Rectangle 6">
            <a:extLst>
              <a:ext uri="{FF2B5EF4-FFF2-40B4-BE49-F238E27FC236}">
                <a16:creationId xmlns:a16="http://schemas.microsoft.com/office/drawing/2014/main" id="{42E3AE6D-77A2-4DA7-899A-844CC25AA7FA}"/>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8" name="Rectangle 7">
            <a:extLst>
              <a:ext uri="{FF2B5EF4-FFF2-40B4-BE49-F238E27FC236}">
                <a16:creationId xmlns:a16="http://schemas.microsoft.com/office/drawing/2014/main" id="{D637AAE9-429C-4E98-937A-C2D4DB9C07FF}"/>
              </a:ext>
            </a:extLst>
          </p:cNvPr>
          <p:cNvSpPr/>
          <p:nvPr/>
        </p:nvSpPr>
        <p:spPr>
          <a:xfrm>
            <a:off x="304259" y="1439572"/>
            <a:ext cx="6396110" cy="461665"/>
          </a:xfrm>
          <a:prstGeom prst="rect">
            <a:avLst/>
          </a:prstGeom>
        </p:spPr>
        <p:txBody>
          <a:bodyPr wrap="none">
            <a:spAutoFit/>
          </a:bodyPr>
          <a:lstStyle/>
          <a:p>
            <a:r>
              <a:rPr lang="en-US" sz="2400" b="1" dirty="0">
                <a:solidFill>
                  <a:srgbClr val="00B0F0"/>
                </a:solidFill>
                <a:latin typeface="Open Sans" panose="020B0606030504020204"/>
              </a:rPr>
              <a:t>Topic: Unique COVID-19 Response Efforts</a:t>
            </a:r>
          </a:p>
        </p:txBody>
      </p:sp>
      <p:sp>
        <p:nvSpPr>
          <p:cNvPr id="9" name="Rectangle 8">
            <a:extLst>
              <a:ext uri="{FF2B5EF4-FFF2-40B4-BE49-F238E27FC236}">
                <a16:creationId xmlns:a16="http://schemas.microsoft.com/office/drawing/2014/main" id="{251D886C-F596-4EEA-9DBF-A2437C9F5D90}"/>
              </a:ext>
            </a:extLst>
          </p:cNvPr>
          <p:cNvSpPr/>
          <p:nvPr/>
        </p:nvSpPr>
        <p:spPr>
          <a:xfrm>
            <a:off x="825416" y="2658500"/>
            <a:ext cx="2523333" cy="1169551"/>
          </a:xfrm>
          <a:prstGeom prst="rect">
            <a:avLst/>
          </a:prstGeom>
        </p:spPr>
        <p:txBody>
          <a:bodyPr wrap="square">
            <a:spAutoFit/>
          </a:bodyPr>
          <a:lstStyle/>
          <a:p>
            <a:r>
              <a:rPr lang="en-US" sz="7000" b="1" dirty="0">
                <a:solidFill>
                  <a:srgbClr val="00B0F0"/>
                </a:solidFill>
                <a:latin typeface="Open Sans" panose="020B0606030504020204"/>
              </a:rPr>
              <a:t>85%</a:t>
            </a:r>
            <a:endParaRPr lang="en-US" sz="7000" dirty="0">
              <a:latin typeface="Open Sans" panose="020B0606030504020204"/>
            </a:endParaRPr>
          </a:p>
        </p:txBody>
      </p:sp>
      <p:sp>
        <p:nvSpPr>
          <p:cNvPr id="12" name="TextBox 11">
            <a:extLst>
              <a:ext uri="{FF2B5EF4-FFF2-40B4-BE49-F238E27FC236}">
                <a16:creationId xmlns:a16="http://schemas.microsoft.com/office/drawing/2014/main" id="{7745F553-99D5-4830-B0CF-AC868AC24528}"/>
              </a:ext>
            </a:extLst>
          </p:cNvPr>
          <p:cNvSpPr txBox="1"/>
          <p:nvPr/>
        </p:nvSpPr>
        <p:spPr>
          <a:xfrm>
            <a:off x="334487" y="3826615"/>
            <a:ext cx="30480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have unique COVID-19 response efforts</a:t>
            </a:r>
          </a:p>
        </p:txBody>
      </p:sp>
      <p:sp>
        <p:nvSpPr>
          <p:cNvPr id="13" name="Rectangle 12">
            <a:extLst>
              <a:ext uri="{FF2B5EF4-FFF2-40B4-BE49-F238E27FC236}">
                <a16:creationId xmlns:a16="http://schemas.microsoft.com/office/drawing/2014/main" id="{BF1356E7-98FA-4991-9935-9B16CD7077B7}"/>
              </a:ext>
            </a:extLst>
          </p:cNvPr>
          <p:cNvSpPr/>
          <p:nvPr/>
        </p:nvSpPr>
        <p:spPr>
          <a:xfrm>
            <a:off x="4618673" y="2657732"/>
            <a:ext cx="2018501" cy="1169551"/>
          </a:xfrm>
          <a:prstGeom prst="rect">
            <a:avLst/>
          </a:prstGeom>
        </p:spPr>
        <p:txBody>
          <a:bodyPr wrap="none">
            <a:spAutoFit/>
          </a:bodyPr>
          <a:lstStyle/>
          <a:p>
            <a:r>
              <a:rPr lang="en-US" sz="7000" b="1" dirty="0">
                <a:solidFill>
                  <a:srgbClr val="00B0F0"/>
                </a:solidFill>
                <a:latin typeface="Open Sans" panose="020B0606030504020204"/>
              </a:rPr>
              <a:t>54%</a:t>
            </a:r>
          </a:p>
        </p:txBody>
      </p:sp>
      <p:sp>
        <p:nvSpPr>
          <p:cNvPr id="14" name="TextBox 13">
            <a:extLst>
              <a:ext uri="{FF2B5EF4-FFF2-40B4-BE49-F238E27FC236}">
                <a16:creationId xmlns:a16="http://schemas.microsoft.com/office/drawing/2014/main" id="{93869A2E-F133-4991-8781-3CD62D55F5BD}"/>
              </a:ext>
            </a:extLst>
          </p:cNvPr>
          <p:cNvSpPr txBox="1"/>
          <p:nvPr/>
        </p:nvSpPr>
        <p:spPr>
          <a:xfrm>
            <a:off x="4092702" y="3835622"/>
            <a:ext cx="30480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are counting them</a:t>
            </a:r>
          </a:p>
        </p:txBody>
      </p:sp>
      <p:sp>
        <p:nvSpPr>
          <p:cNvPr id="15" name="Rectangle 14">
            <a:extLst>
              <a:ext uri="{FF2B5EF4-FFF2-40B4-BE49-F238E27FC236}">
                <a16:creationId xmlns:a16="http://schemas.microsoft.com/office/drawing/2014/main" id="{0C3120E1-5B76-46AF-895A-E8557067BAD4}"/>
              </a:ext>
            </a:extLst>
          </p:cNvPr>
          <p:cNvSpPr/>
          <p:nvPr/>
        </p:nvSpPr>
        <p:spPr>
          <a:xfrm>
            <a:off x="7709129" y="2806411"/>
            <a:ext cx="4167434" cy="2997231"/>
          </a:xfrm>
          <a:prstGeom prst="rect">
            <a:avLst/>
          </a:prstGeom>
        </p:spPr>
        <p:txBody>
          <a:bodyPr wrap="square">
            <a:spAutoFit/>
          </a:bodyPr>
          <a:lstStyle/>
          <a:p>
            <a:pPr>
              <a:lnSpc>
                <a:spcPct val="107000"/>
              </a:lnSpc>
            </a:pPr>
            <a:r>
              <a:rPr lang="en-US" b="1" i="1" dirty="0">
                <a:solidFill>
                  <a:srgbClr val="000000"/>
                </a:solidFill>
                <a:latin typeface="Arial" panose="020B0604020202020204" pitchFamily="34" charset="0"/>
                <a:ea typeface="Calibri" panose="020F0502020204030204" pitchFamily="34" charset="0"/>
                <a:cs typeface="Arial" panose="020B0604020202020204" pitchFamily="34" charset="0"/>
              </a:rPr>
              <a:t>Top (3) Responses on What They are Counting:</a:t>
            </a:r>
          </a:p>
          <a:p>
            <a:pPr>
              <a:lnSpc>
                <a:spcPct val="107000"/>
              </a:lnSpc>
            </a:pPr>
            <a:endParaRPr lang="en-US" b="1"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0"/>
              </a:spcAft>
              <a:buFont typeface="+mj-lt"/>
              <a:buAutoNum type="arabicPeriod"/>
            </a:pPr>
            <a:r>
              <a:rPr lang="en-US" dirty="0">
                <a:solidFill>
                  <a:srgbClr val="000000"/>
                </a:solidFill>
                <a:latin typeface="Arial" panose="020B0604020202020204" pitchFamily="34" charset="0"/>
                <a:cs typeface="Arial" panose="020B0604020202020204" pitchFamily="34" charset="0"/>
              </a:rPr>
              <a:t>Fair Market Value (what a customer would pay) of a donated good/service</a:t>
            </a:r>
          </a:p>
          <a:p>
            <a:pPr marL="342900" marR="0" lvl="0" indent="-342900">
              <a:lnSpc>
                <a:spcPct val="105000"/>
              </a:lnSpc>
              <a:spcBef>
                <a:spcPts val="0"/>
              </a:spcBef>
              <a:spcAft>
                <a:spcPts val="0"/>
              </a:spcAft>
              <a:buFont typeface="+mj-lt"/>
              <a:buAutoNum type="arabicPeriod"/>
            </a:pPr>
            <a:r>
              <a:rPr lang="en-US" dirty="0">
                <a:solidFill>
                  <a:srgbClr val="000000"/>
                </a:solidFill>
                <a:latin typeface="Arial" panose="020B0604020202020204" pitchFamily="34" charset="0"/>
                <a:cs typeface="Arial" panose="020B0604020202020204" pitchFamily="34" charset="0"/>
              </a:rPr>
              <a:t>Value of Re-deployed Staff Time</a:t>
            </a:r>
          </a:p>
          <a:p>
            <a:pPr marL="342900" marR="0" lvl="0" indent="-342900">
              <a:lnSpc>
                <a:spcPct val="105000"/>
              </a:lnSpc>
              <a:spcBef>
                <a:spcPts val="0"/>
              </a:spcBef>
              <a:spcAft>
                <a:spcPts val="0"/>
              </a:spcAft>
              <a:buFont typeface="+mj-lt"/>
              <a:buAutoNum type="arabicPeriod"/>
            </a:pPr>
            <a:r>
              <a:rPr lang="en-US" dirty="0">
                <a:solidFill>
                  <a:srgbClr val="000000"/>
                </a:solidFill>
                <a:latin typeface="Arial" panose="020B0604020202020204" pitchFamily="34" charset="0"/>
                <a:cs typeface="Arial" panose="020B0604020202020204" pitchFamily="34" charset="0"/>
              </a:rPr>
              <a:t>Cost of Materials</a:t>
            </a:r>
          </a:p>
          <a:p>
            <a:pPr marL="342900" marR="0" lvl="0" indent="-342900">
              <a:lnSpc>
                <a:spcPct val="105000"/>
              </a:lnSpc>
              <a:spcBef>
                <a:spcPts val="0"/>
              </a:spcBef>
              <a:spcAft>
                <a:spcPts val="0"/>
              </a:spcAft>
              <a:buFont typeface="+mj-lt"/>
              <a:buAutoNum type="arabicPeriod"/>
            </a:pPr>
            <a:endParaRPr lang="en-US" dirty="0">
              <a:solidFill>
                <a:srgbClr val="000000"/>
              </a:solidFill>
              <a:latin typeface="Arial" panose="020B0604020202020204" pitchFamily="34" charset="0"/>
              <a:cs typeface="Arial" panose="020B0604020202020204" pitchFamily="34" charset="0"/>
            </a:endParaRPr>
          </a:p>
          <a:p>
            <a:pPr marL="342900" marR="0" lvl="0" indent="-342900">
              <a:lnSpc>
                <a:spcPct val="105000"/>
              </a:lnSpc>
              <a:spcBef>
                <a:spcPts val="0"/>
              </a:spcBef>
              <a:spcAft>
                <a:spcPts val="0"/>
              </a:spcAft>
              <a:buFont typeface="Symbol" panose="05050102010706020507" pitchFamily="18" charset="2"/>
              <a:buChar char=""/>
            </a:pPr>
            <a:endParaRPr lang="en-US" dirty="0">
              <a:solidFill>
                <a:srgbClr val="00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D6D116C-B88E-4C4E-8219-D71AA962A4CC}"/>
              </a:ext>
            </a:extLst>
          </p:cNvPr>
          <p:cNvSpPr/>
          <p:nvPr/>
        </p:nvSpPr>
        <p:spPr>
          <a:xfrm>
            <a:off x="315437" y="6064903"/>
            <a:ext cx="9979342"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5, 2020. CECP is sharing these as companies are making decisions on COVID response in real-time. The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COVID-19 Response Community Partnership Changes, field dates: April 21, 2020 – May 5, 2020. </a:t>
            </a:r>
          </a:p>
        </p:txBody>
      </p:sp>
    </p:spTree>
    <p:extLst>
      <p:ext uri="{BB962C8B-B14F-4D97-AF65-F5344CB8AC3E}">
        <p14:creationId xmlns:p14="http://schemas.microsoft.com/office/powerpoint/2010/main" val="423684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18</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7" name="Rectangle 16">
            <a:extLst>
              <a:ext uri="{FF2B5EF4-FFF2-40B4-BE49-F238E27FC236}">
                <a16:creationId xmlns:a16="http://schemas.microsoft.com/office/drawing/2014/main" id="{F5B82308-0EA2-4F6B-8E5D-DF9DDA72F31A}"/>
              </a:ext>
            </a:extLst>
          </p:cNvPr>
          <p:cNvSpPr/>
          <p:nvPr/>
        </p:nvSpPr>
        <p:spPr>
          <a:xfrm>
            <a:off x="315436" y="1880823"/>
            <a:ext cx="4770914" cy="4062651"/>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CECP’s Pulse Question focused on understanding how companies are counting their unique COVID-19 response efforts.</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More than 30 respondents participated in the Pulse question below, the results are as follows:</a:t>
            </a:r>
          </a:p>
          <a:p>
            <a:endParaRPr lang="en-US" sz="1600" dirty="0">
              <a:latin typeface="Arial" panose="020B0604020202020204" pitchFamily="34" charset="0"/>
              <a:cs typeface="Arial" panose="020B0604020202020204" pitchFamily="34" charset="0"/>
            </a:endParaRPr>
          </a:p>
          <a:p>
            <a:r>
              <a:rPr lang="en-US" sz="1600" i="1" u="sng" dirty="0">
                <a:latin typeface="Arial" panose="020B0604020202020204" pitchFamily="34" charset="0"/>
                <a:cs typeface="Arial" panose="020B0604020202020204" pitchFamily="34" charset="0"/>
              </a:rPr>
              <a:t>Question 1</a:t>
            </a:r>
            <a:r>
              <a:rPr lang="en-US" sz="1600" i="1" dirty="0">
                <a:latin typeface="Arial" panose="020B0604020202020204" pitchFamily="34" charset="0"/>
                <a:cs typeface="Arial" panose="020B0604020202020204" pitchFamily="34" charset="0"/>
              </a:rPr>
              <a:t>: Companies are taking “out of the box” (unique) COVID-19 actions for which there isn’t widely shared reporting standard. Has or will your company count and value your unique efforts? (For example, if a company re-assigned R&amp;D staff to produce a COVID-19 test, they might use salary data for the team assigned to the project to calculate a $1,000,000 investment).</a:t>
            </a:r>
            <a:endParaRPr lang="en-US" sz="1600" dirty="0">
              <a:latin typeface="Arial" panose="020B0604020202020204" pitchFamily="34" charset="0"/>
              <a:cs typeface="Arial" panose="020B0604020202020204" pitchFamily="34" charset="0"/>
            </a:endParaRPr>
          </a:p>
          <a:p>
            <a:endParaRPr lang="en-US"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C206B309-DCBB-43A6-8B94-7FBB6A59D444}"/>
              </a:ext>
            </a:extLst>
          </p:cNvPr>
          <p:cNvGraphicFramePr/>
          <p:nvPr/>
        </p:nvGraphicFramePr>
        <p:xfrm>
          <a:off x="5324474" y="2087230"/>
          <a:ext cx="6619875" cy="380544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82A925DA-7958-4C43-AE27-3F954DEAB1CF}"/>
              </a:ext>
            </a:extLst>
          </p:cNvPr>
          <p:cNvSpPr/>
          <p:nvPr/>
        </p:nvSpPr>
        <p:spPr>
          <a:xfrm>
            <a:off x="304259" y="1439572"/>
            <a:ext cx="6396110" cy="461665"/>
          </a:xfrm>
          <a:prstGeom prst="rect">
            <a:avLst/>
          </a:prstGeom>
        </p:spPr>
        <p:txBody>
          <a:bodyPr wrap="none">
            <a:spAutoFit/>
          </a:bodyPr>
          <a:lstStyle/>
          <a:p>
            <a:r>
              <a:rPr lang="en-US" sz="2400" b="1" dirty="0">
                <a:solidFill>
                  <a:srgbClr val="00B0F0"/>
                </a:solidFill>
                <a:latin typeface="Open Sans" panose="020B0606030504020204"/>
              </a:rPr>
              <a:t>Topic: Unique COVID-19 Response Efforts</a:t>
            </a:r>
          </a:p>
        </p:txBody>
      </p:sp>
      <p:sp>
        <p:nvSpPr>
          <p:cNvPr id="10" name="Rectangle 9">
            <a:extLst>
              <a:ext uri="{FF2B5EF4-FFF2-40B4-BE49-F238E27FC236}">
                <a16:creationId xmlns:a16="http://schemas.microsoft.com/office/drawing/2014/main" id="{54C4EEAE-D650-444D-B4FC-9573639DAB54}"/>
              </a:ext>
            </a:extLst>
          </p:cNvPr>
          <p:cNvSpPr/>
          <p:nvPr/>
        </p:nvSpPr>
        <p:spPr>
          <a:xfrm>
            <a:off x="315437" y="6064903"/>
            <a:ext cx="9979342"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5, 2020. CECP is sharing these as companies are making decisions on COVID response in real-time. The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COVID-19 Response Community Partnership Changes, field dates: April 21, 2020 – May 5, 2020. </a:t>
            </a:r>
          </a:p>
        </p:txBody>
      </p:sp>
    </p:spTree>
    <p:extLst>
      <p:ext uri="{BB962C8B-B14F-4D97-AF65-F5344CB8AC3E}">
        <p14:creationId xmlns:p14="http://schemas.microsoft.com/office/powerpoint/2010/main" val="3676179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19</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7" name="Rectangle 16">
            <a:extLst>
              <a:ext uri="{FF2B5EF4-FFF2-40B4-BE49-F238E27FC236}">
                <a16:creationId xmlns:a16="http://schemas.microsoft.com/office/drawing/2014/main" id="{F5B82308-0EA2-4F6B-8E5D-DF9DDA72F31A}"/>
              </a:ext>
            </a:extLst>
          </p:cNvPr>
          <p:cNvSpPr/>
          <p:nvPr/>
        </p:nvSpPr>
        <p:spPr>
          <a:xfrm>
            <a:off x="315437" y="1880823"/>
            <a:ext cx="4713763" cy="3970318"/>
          </a:xfrm>
          <a:prstGeom prst="rect">
            <a:avLst/>
          </a:prstGeom>
        </p:spPr>
        <p:txBody>
          <a:bodyPr wrap="square">
            <a:spAutoFit/>
          </a:bodyPr>
          <a:lstStyle/>
          <a:p>
            <a:r>
              <a:rPr lang="en-US" dirty="0">
                <a:latin typeface="Arial" panose="020B0604020202020204" pitchFamily="34" charset="0"/>
                <a:cs typeface="Arial" panose="020B0604020202020204" pitchFamily="34" charset="0"/>
              </a:rPr>
              <a:t>CECP’s Pulse Question focused on understanding how companies are counting their unique COVID-19 response efforts.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More than 30 respondents participated in the Pulse question below, the results are as follows:</a:t>
            </a:r>
          </a:p>
          <a:p>
            <a:endParaRPr lang="en-US" dirty="0">
              <a:latin typeface="Arial" panose="020B0604020202020204" pitchFamily="34" charset="0"/>
              <a:cs typeface="Arial" panose="020B0604020202020204" pitchFamily="34" charset="0"/>
            </a:endParaRPr>
          </a:p>
          <a:p>
            <a:r>
              <a:rPr lang="en-US" i="1" u="sng" dirty="0"/>
              <a:t>Question 2</a:t>
            </a:r>
            <a:r>
              <a:rPr lang="en-US" i="1" dirty="0"/>
              <a:t>: Next up is </a:t>
            </a:r>
            <a:r>
              <a:rPr lang="en-US" b="1" i="1" dirty="0"/>
              <a:t>what</a:t>
            </a:r>
            <a:r>
              <a:rPr lang="en-US" i="1" dirty="0"/>
              <a:t> to count. Read the list below. Each one could be one component to adding up the value ($) of a company’s unique effort. </a:t>
            </a:r>
            <a:r>
              <a:rPr lang="en-US" i="1" u="sng" dirty="0"/>
              <a:t>Check all</a:t>
            </a:r>
            <a:r>
              <a:rPr lang="en-US" i="1" dirty="0"/>
              <a:t> that you would include in a standard method of adding up the value of companies’ unique efforts.</a:t>
            </a:r>
            <a:endParaRPr lang="en-US" dirty="0"/>
          </a:p>
        </p:txBody>
      </p:sp>
      <p:graphicFrame>
        <p:nvGraphicFramePr>
          <p:cNvPr id="18" name="Chart 17">
            <a:extLst>
              <a:ext uri="{FF2B5EF4-FFF2-40B4-BE49-F238E27FC236}">
                <a16:creationId xmlns:a16="http://schemas.microsoft.com/office/drawing/2014/main" id="{C206B309-DCBB-43A6-8B94-7FBB6A59D444}"/>
              </a:ext>
            </a:extLst>
          </p:cNvPr>
          <p:cNvGraphicFramePr/>
          <p:nvPr/>
        </p:nvGraphicFramePr>
        <p:xfrm>
          <a:off x="5040378" y="2043368"/>
          <a:ext cx="6836185" cy="387940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6B60EBEE-75BC-4597-B7B4-67CD1E2CF029}"/>
              </a:ext>
            </a:extLst>
          </p:cNvPr>
          <p:cNvSpPr/>
          <p:nvPr/>
        </p:nvSpPr>
        <p:spPr>
          <a:xfrm>
            <a:off x="304259" y="1439572"/>
            <a:ext cx="6396110" cy="461665"/>
          </a:xfrm>
          <a:prstGeom prst="rect">
            <a:avLst/>
          </a:prstGeom>
        </p:spPr>
        <p:txBody>
          <a:bodyPr wrap="none">
            <a:spAutoFit/>
          </a:bodyPr>
          <a:lstStyle/>
          <a:p>
            <a:r>
              <a:rPr lang="en-US" sz="2400" b="1" dirty="0">
                <a:solidFill>
                  <a:srgbClr val="00B0F0"/>
                </a:solidFill>
                <a:latin typeface="Open Sans" panose="020B0606030504020204"/>
              </a:rPr>
              <a:t>Topic: Unique COVID-19 Response Efforts</a:t>
            </a:r>
          </a:p>
        </p:txBody>
      </p:sp>
      <p:sp>
        <p:nvSpPr>
          <p:cNvPr id="12" name="Rectangle 11">
            <a:extLst>
              <a:ext uri="{FF2B5EF4-FFF2-40B4-BE49-F238E27FC236}">
                <a16:creationId xmlns:a16="http://schemas.microsoft.com/office/drawing/2014/main" id="{E6D09A90-0871-43A7-8AB5-3635F38F55E4}"/>
              </a:ext>
            </a:extLst>
          </p:cNvPr>
          <p:cNvSpPr/>
          <p:nvPr/>
        </p:nvSpPr>
        <p:spPr>
          <a:xfrm>
            <a:off x="315437" y="6064903"/>
            <a:ext cx="9979342"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5, 2020. CECP is sharing these as companies are making decisions on COVID response in real-time. The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COVID-19 Response Community Partnership Changes, field dates: April 21, 2020 – May 5, 2020. </a:t>
            </a:r>
          </a:p>
        </p:txBody>
      </p:sp>
    </p:spTree>
    <p:extLst>
      <p:ext uri="{BB962C8B-B14F-4D97-AF65-F5344CB8AC3E}">
        <p14:creationId xmlns:p14="http://schemas.microsoft.com/office/powerpoint/2010/main" val="1984098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6AB35D-C8F1-4169-9EF0-21A8060A76D6}"/>
              </a:ext>
            </a:extLst>
          </p:cNvPr>
          <p:cNvSpPr/>
          <p:nvPr/>
        </p:nvSpPr>
        <p:spPr>
          <a:xfrm>
            <a:off x="1195227" y="1105100"/>
            <a:ext cx="9801546" cy="378565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Chief Executives for Corporate Purpose® (CECP) is a CEO-led coalition that believes that a company’s social strategy — how it engages with key stakeholders including employees, communities, investors, and customers —determines company success.</a:t>
            </a:r>
          </a:p>
        </p:txBody>
      </p:sp>
      <p:sp>
        <p:nvSpPr>
          <p:cNvPr id="3" name="Rectangle 2">
            <a:extLst>
              <a:ext uri="{FF2B5EF4-FFF2-40B4-BE49-F238E27FC236}">
                <a16:creationId xmlns:a16="http://schemas.microsoft.com/office/drawing/2014/main" id="{40CAE65C-7285-4138-B92F-7277C6273E19}"/>
              </a:ext>
            </a:extLst>
          </p:cNvPr>
          <p:cNvSpPr/>
          <p:nvPr/>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Confidential – not for distribution © CECP</a:t>
            </a:r>
          </a:p>
        </p:txBody>
      </p:sp>
      <p:sp>
        <p:nvSpPr>
          <p:cNvPr id="4" name="Slide Number Placeholder 3">
            <a:extLst>
              <a:ext uri="{FF2B5EF4-FFF2-40B4-BE49-F238E27FC236}">
                <a16:creationId xmlns:a16="http://schemas.microsoft.com/office/drawing/2014/main" id="{DE9F3426-8007-46AB-B248-93837F89C5FD}"/>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72C76B-FA32-574B-B651-7ED5D604AA6A}" type="slidenum">
              <a:rPr kumimoji="0" lang="en-US" sz="1333"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a:t>
            </a:fld>
            <a:endParaRPr kumimoji="0" lang="en-US" sz="133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80707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20</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7" name="Rectangle 6">
            <a:extLst>
              <a:ext uri="{FF2B5EF4-FFF2-40B4-BE49-F238E27FC236}">
                <a16:creationId xmlns:a16="http://schemas.microsoft.com/office/drawing/2014/main" id="{42E3AE6D-77A2-4DA7-899A-844CC25AA7FA}"/>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9" name="Rectangle 8">
            <a:extLst>
              <a:ext uri="{FF2B5EF4-FFF2-40B4-BE49-F238E27FC236}">
                <a16:creationId xmlns:a16="http://schemas.microsoft.com/office/drawing/2014/main" id="{251D886C-F596-4EEA-9DBF-A2437C9F5D90}"/>
              </a:ext>
            </a:extLst>
          </p:cNvPr>
          <p:cNvSpPr/>
          <p:nvPr/>
        </p:nvSpPr>
        <p:spPr>
          <a:xfrm>
            <a:off x="825416" y="2658500"/>
            <a:ext cx="2523333" cy="1169551"/>
          </a:xfrm>
          <a:prstGeom prst="rect">
            <a:avLst/>
          </a:prstGeom>
        </p:spPr>
        <p:txBody>
          <a:bodyPr wrap="square">
            <a:spAutoFit/>
          </a:bodyPr>
          <a:lstStyle/>
          <a:p>
            <a:r>
              <a:rPr lang="en-US" sz="7000" b="1" dirty="0">
                <a:solidFill>
                  <a:srgbClr val="00B0F0"/>
                </a:solidFill>
                <a:latin typeface="Open Sans" panose="020B0606030504020204"/>
              </a:rPr>
              <a:t>64%</a:t>
            </a:r>
            <a:endParaRPr lang="en-US" sz="7000" dirty="0">
              <a:latin typeface="Open Sans" panose="020B0606030504020204"/>
            </a:endParaRPr>
          </a:p>
        </p:txBody>
      </p:sp>
      <p:sp>
        <p:nvSpPr>
          <p:cNvPr id="12" name="TextBox 11">
            <a:extLst>
              <a:ext uri="{FF2B5EF4-FFF2-40B4-BE49-F238E27FC236}">
                <a16:creationId xmlns:a16="http://schemas.microsoft.com/office/drawing/2014/main" id="{7745F553-99D5-4830-B0CF-AC868AC24528}"/>
              </a:ext>
            </a:extLst>
          </p:cNvPr>
          <p:cNvSpPr txBox="1"/>
          <p:nvPr/>
        </p:nvSpPr>
        <p:spPr>
          <a:xfrm>
            <a:off x="334486" y="3826615"/>
            <a:ext cx="3412998"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predict their 2021 Community Investment Budget will remain about the same.</a:t>
            </a:r>
          </a:p>
        </p:txBody>
      </p:sp>
      <p:sp>
        <p:nvSpPr>
          <p:cNvPr id="13" name="Rectangle 12">
            <a:extLst>
              <a:ext uri="{FF2B5EF4-FFF2-40B4-BE49-F238E27FC236}">
                <a16:creationId xmlns:a16="http://schemas.microsoft.com/office/drawing/2014/main" id="{BF1356E7-98FA-4991-9935-9B16CD7077B7}"/>
              </a:ext>
            </a:extLst>
          </p:cNvPr>
          <p:cNvSpPr/>
          <p:nvPr/>
        </p:nvSpPr>
        <p:spPr>
          <a:xfrm>
            <a:off x="4618673" y="2657732"/>
            <a:ext cx="2018501" cy="1169551"/>
          </a:xfrm>
          <a:prstGeom prst="rect">
            <a:avLst/>
          </a:prstGeom>
        </p:spPr>
        <p:txBody>
          <a:bodyPr wrap="none">
            <a:spAutoFit/>
          </a:bodyPr>
          <a:lstStyle/>
          <a:p>
            <a:r>
              <a:rPr lang="en-US" sz="7000" b="1" dirty="0">
                <a:solidFill>
                  <a:srgbClr val="00B0F0"/>
                </a:solidFill>
                <a:latin typeface="Open Sans" panose="020B0606030504020204"/>
              </a:rPr>
              <a:t>18%</a:t>
            </a:r>
          </a:p>
        </p:txBody>
      </p:sp>
      <p:sp>
        <p:nvSpPr>
          <p:cNvPr id="14" name="TextBox 13">
            <a:extLst>
              <a:ext uri="{FF2B5EF4-FFF2-40B4-BE49-F238E27FC236}">
                <a16:creationId xmlns:a16="http://schemas.microsoft.com/office/drawing/2014/main" id="{93869A2E-F133-4991-8781-3CD62D55F5BD}"/>
              </a:ext>
            </a:extLst>
          </p:cNvPr>
          <p:cNvSpPr txBox="1"/>
          <p:nvPr/>
        </p:nvSpPr>
        <p:spPr>
          <a:xfrm>
            <a:off x="3921424" y="3845114"/>
            <a:ext cx="3412998"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of companies predict their budget to experience an </a:t>
            </a:r>
            <a:r>
              <a:rPr lang="en-US" i="1" dirty="0">
                <a:latin typeface="Arial" panose="020B0604020202020204" pitchFamily="34" charset="0"/>
                <a:cs typeface="Arial" panose="020B0604020202020204" pitchFamily="34" charset="0"/>
              </a:rPr>
              <a:t>increase</a:t>
            </a:r>
            <a:r>
              <a:rPr lang="en-US" dirty="0">
                <a:latin typeface="Arial" panose="020B0604020202020204" pitchFamily="34" charset="0"/>
                <a:cs typeface="Arial" panose="020B0604020202020204" pitchFamily="34" charset="0"/>
              </a:rPr>
              <a:t> and 18% predict their budget to experience a </a:t>
            </a:r>
            <a:r>
              <a:rPr lang="en-US" i="1" dirty="0">
                <a:latin typeface="Arial" panose="020B0604020202020204" pitchFamily="34" charset="0"/>
                <a:cs typeface="Arial" panose="020B0604020202020204" pitchFamily="34" charset="0"/>
              </a:rPr>
              <a:t>decrease</a:t>
            </a:r>
            <a:r>
              <a:rPr lang="en-US" dirty="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C3120E1-5B76-46AF-895A-E8557067BAD4}"/>
              </a:ext>
            </a:extLst>
          </p:cNvPr>
          <p:cNvSpPr/>
          <p:nvPr/>
        </p:nvSpPr>
        <p:spPr>
          <a:xfrm>
            <a:off x="7529904" y="2416053"/>
            <a:ext cx="4518943" cy="3474413"/>
          </a:xfrm>
          <a:prstGeom prst="rect">
            <a:avLst/>
          </a:prstGeom>
        </p:spPr>
        <p:txBody>
          <a:bodyPr wrap="square">
            <a:spAutoFit/>
          </a:bodyPr>
          <a:lstStyle/>
          <a:p>
            <a:pPr>
              <a:lnSpc>
                <a:spcPct val="107000"/>
              </a:lnSpc>
            </a:pPr>
            <a:r>
              <a:rPr lang="en-US" b="1" i="1" dirty="0">
                <a:solidFill>
                  <a:srgbClr val="000000"/>
                </a:solidFill>
                <a:latin typeface="Arial" panose="020B0604020202020204" pitchFamily="34" charset="0"/>
                <a:ea typeface="Calibri" panose="020F0502020204030204" pitchFamily="34" charset="0"/>
                <a:cs typeface="Arial" panose="020B0604020202020204" pitchFamily="34" charset="0"/>
              </a:rPr>
              <a:t>Top (3) additional details about company 2021 budget predictions: </a:t>
            </a:r>
          </a:p>
          <a:p>
            <a:pPr>
              <a:lnSpc>
                <a:spcPct val="107000"/>
              </a:lnSpc>
            </a:pPr>
            <a:endParaRPr lang="en-US" b="1" i="1"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US" dirty="0"/>
              <a:t>2:1 COVID matching gifts may increase need for funds if utilized fully.</a:t>
            </a:r>
          </a:p>
          <a:p>
            <a:pPr marL="342900" indent="-342900">
              <a:buFont typeface="+mj-lt"/>
              <a:buAutoNum type="arabicPeriod"/>
            </a:pPr>
            <a:r>
              <a:rPr lang="en-US" dirty="0"/>
              <a:t>Preparing a round 2 COVID response given if states reopen there is social risk increase due to job loss and food insecurity.</a:t>
            </a:r>
          </a:p>
          <a:p>
            <a:pPr marL="342900" indent="-342900">
              <a:buFont typeface="+mj-lt"/>
              <a:buAutoNum type="arabicPeriod"/>
            </a:pPr>
            <a:r>
              <a:rPr lang="en-US" dirty="0"/>
              <a:t>Shifting dollars from in-person volunteer activation to virtual volunteer and sponsorship specifically supporting COVID 19 response. </a:t>
            </a:r>
          </a:p>
        </p:txBody>
      </p:sp>
      <p:sp>
        <p:nvSpPr>
          <p:cNvPr id="18" name="Rectangle 17">
            <a:extLst>
              <a:ext uri="{FF2B5EF4-FFF2-40B4-BE49-F238E27FC236}">
                <a16:creationId xmlns:a16="http://schemas.microsoft.com/office/drawing/2014/main" id="{2AE83DDC-81FF-48B3-B2D7-52C4A46DEE13}"/>
              </a:ext>
            </a:extLst>
          </p:cNvPr>
          <p:cNvSpPr/>
          <p:nvPr/>
        </p:nvSpPr>
        <p:spPr>
          <a:xfrm>
            <a:off x="143151" y="1398147"/>
            <a:ext cx="13106123" cy="415498"/>
          </a:xfrm>
          <a:prstGeom prst="rect">
            <a:avLst/>
          </a:prstGeom>
        </p:spPr>
        <p:txBody>
          <a:bodyPr wrap="square">
            <a:spAutoFit/>
          </a:bodyPr>
          <a:lstStyle/>
          <a:p>
            <a:r>
              <a:rPr lang="en-US" sz="2000" b="1" dirty="0">
                <a:solidFill>
                  <a:srgbClr val="00B0F0"/>
                </a:solidFill>
                <a:latin typeface="Open Sans" panose="020B0606030504020204"/>
              </a:rPr>
              <a:t>Topic: Predicting Changes to Company 2021 Community Investment Budget Due to COVID-19</a:t>
            </a:r>
          </a:p>
        </p:txBody>
      </p:sp>
      <p:sp>
        <p:nvSpPr>
          <p:cNvPr id="16" name="Rectangle 15">
            <a:extLst>
              <a:ext uri="{FF2B5EF4-FFF2-40B4-BE49-F238E27FC236}">
                <a16:creationId xmlns:a16="http://schemas.microsoft.com/office/drawing/2014/main" id="{3A01E894-C905-4C3E-B9BC-A7421C4BCD2A}"/>
              </a:ext>
            </a:extLst>
          </p:cNvPr>
          <p:cNvSpPr/>
          <p:nvPr/>
        </p:nvSpPr>
        <p:spPr>
          <a:xfrm>
            <a:off x="315437" y="6064903"/>
            <a:ext cx="9979342"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5, 2020. CECP is sharing these as companies are making decisions on COVID response in real-time. The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Predicting Changes to their 2021 Community Investment Budget Due to COVID-19, field dates: April 27, 2020 – May 5, 2020. </a:t>
            </a:r>
          </a:p>
        </p:txBody>
      </p:sp>
    </p:spTree>
    <p:extLst>
      <p:ext uri="{BB962C8B-B14F-4D97-AF65-F5344CB8AC3E}">
        <p14:creationId xmlns:p14="http://schemas.microsoft.com/office/powerpoint/2010/main" val="5136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21</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7" name="Rectangle 16">
            <a:extLst>
              <a:ext uri="{FF2B5EF4-FFF2-40B4-BE49-F238E27FC236}">
                <a16:creationId xmlns:a16="http://schemas.microsoft.com/office/drawing/2014/main" id="{F5B82308-0EA2-4F6B-8E5D-DF9DDA72F31A}"/>
              </a:ext>
            </a:extLst>
          </p:cNvPr>
          <p:cNvSpPr/>
          <p:nvPr/>
        </p:nvSpPr>
        <p:spPr>
          <a:xfrm>
            <a:off x="315437" y="1880823"/>
            <a:ext cx="4532788" cy="378565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CECP’s Pulse Question focused on understanding how companies are predicting changes to their 2021 community investment budget due to COVID-19.</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More than 55 respondents participated in the Pulse question below, the results are as follows:</a:t>
            </a:r>
          </a:p>
          <a:p>
            <a:endParaRPr lang="en-US" sz="1600" dirty="0">
              <a:latin typeface="Arial" panose="020B0604020202020204" pitchFamily="34" charset="0"/>
              <a:cs typeface="Arial" panose="020B0604020202020204" pitchFamily="34" charset="0"/>
            </a:endParaRPr>
          </a:p>
          <a:p>
            <a:r>
              <a:rPr lang="en-US" sz="1600" i="1" u="sng" dirty="0"/>
              <a:t>Question 2</a:t>
            </a:r>
            <a:r>
              <a:rPr lang="en-US" sz="1600" i="1" dirty="0"/>
              <a:t>: </a:t>
            </a:r>
            <a:r>
              <a:rPr lang="en-US" sz="1600" b="1" i="1" dirty="0"/>
              <a:t>Please share more details about your prediction</a:t>
            </a:r>
            <a:r>
              <a:rPr lang="en-US" sz="1600" i="1" dirty="0"/>
              <a:t>. For example, do you predict your companies’ 2021 breakdown of cash and non-cash community investments will change? Are you planning for a “round 2” of Covid-19 response? Are employee uses of programs changing in ways that affect budget spend?</a:t>
            </a:r>
            <a:endParaRPr lang="en-US" sz="1600" dirty="0"/>
          </a:p>
        </p:txBody>
      </p:sp>
      <p:sp>
        <p:nvSpPr>
          <p:cNvPr id="2" name="Rectangle 1">
            <a:extLst>
              <a:ext uri="{FF2B5EF4-FFF2-40B4-BE49-F238E27FC236}">
                <a16:creationId xmlns:a16="http://schemas.microsoft.com/office/drawing/2014/main" id="{2C7DE818-289F-442D-813D-6C0575D4945F}"/>
              </a:ext>
            </a:extLst>
          </p:cNvPr>
          <p:cNvSpPr/>
          <p:nvPr/>
        </p:nvSpPr>
        <p:spPr>
          <a:xfrm>
            <a:off x="4971772" y="1813645"/>
            <a:ext cx="7077075" cy="4524315"/>
          </a:xfrm>
          <a:prstGeom prst="rect">
            <a:avLst/>
          </a:prstGeom>
        </p:spPr>
        <p:txBody>
          <a:bodyPr wrap="square">
            <a:spAutoFit/>
          </a:bodyPr>
          <a:lstStyle/>
          <a:p>
            <a:r>
              <a:rPr lang="en-US" sz="1600" b="1" i="1" dirty="0"/>
              <a:t>Key responses included:</a:t>
            </a:r>
          </a:p>
          <a:p>
            <a:endParaRPr lang="en-US" sz="600" dirty="0"/>
          </a:p>
          <a:p>
            <a:pPr marL="285750" indent="-285750">
              <a:buFont typeface="Arial" panose="020B0604020202020204" pitchFamily="34" charset="0"/>
              <a:buChar char="•"/>
            </a:pPr>
            <a:r>
              <a:rPr lang="en-US" sz="1600" dirty="0"/>
              <a:t>It is reasonable to anticipate that COVID-19 impact's in 2020 will bleed into 2021, and a recovery response is likely. We are planning changes to our employee programs which will definitely increase budget spend by at least one percent.</a:t>
            </a:r>
          </a:p>
          <a:p>
            <a:pPr marL="285750" indent="-285750">
              <a:buFont typeface="Arial" panose="020B0604020202020204" pitchFamily="34" charset="0"/>
              <a:buChar char="•"/>
            </a:pPr>
            <a:r>
              <a:rPr lang="en-US" sz="1600" dirty="0"/>
              <a:t>We have already committed 3X normal annual spend on grant making for initial COVID response and expect a round 2 of twice that.</a:t>
            </a:r>
          </a:p>
          <a:p>
            <a:pPr marL="285750" indent="-285750">
              <a:buFont typeface="Arial" panose="020B0604020202020204" pitchFamily="34" charset="0"/>
              <a:buChar char="•"/>
            </a:pPr>
            <a:r>
              <a:rPr lang="en-US" sz="1600" dirty="0"/>
              <a:t>2:1 COVID matching gifts may increase need for funds if utilized fully and preparing a round 2 COVID response as if states reopen there is social risk increase due to job loss and food insecurity</a:t>
            </a:r>
          </a:p>
          <a:p>
            <a:pPr marL="285750" indent="-285750">
              <a:buFont typeface="Arial" panose="020B0604020202020204" pitchFamily="34" charset="0"/>
              <a:buChar char="•"/>
            </a:pPr>
            <a:r>
              <a:rPr lang="en-US" sz="1600" dirty="0"/>
              <a:t>We are planning for a "round 2"  and likely 3 related to COVID-19. So while there may be a one-time increase in giving, we expect to a decline in cash giving next year. </a:t>
            </a:r>
          </a:p>
          <a:p>
            <a:pPr marL="285750" indent="-285750">
              <a:buFont typeface="Arial" panose="020B0604020202020204" pitchFamily="34" charset="0"/>
              <a:buChar char="•"/>
            </a:pPr>
            <a:r>
              <a:rPr lang="en-US" sz="1600" dirty="0"/>
              <a:t>We are shifting our dollars from in-person volunteer activation to virtual volunteer and sponsorship specifically supporting COVID 19 response.  </a:t>
            </a:r>
          </a:p>
          <a:p>
            <a:pPr marL="285750" indent="-285750">
              <a:buFont typeface="Arial" panose="020B0604020202020204" pitchFamily="34" charset="0"/>
              <a:buChar char="•"/>
            </a:pPr>
            <a:r>
              <a:rPr lang="en-US" sz="1600" dirty="0"/>
              <a:t>Increase will be from in-kind investments. Our COVID-19 response is continual as it is also driving product innovations.</a:t>
            </a:r>
          </a:p>
        </p:txBody>
      </p:sp>
      <p:sp>
        <p:nvSpPr>
          <p:cNvPr id="15" name="Rectangle 14">
            <a:extLst>
              <a:ext uri="{FF2B5EF4-FFF2-40B4-BE49-F238E27FC236}">
                <a16:creationId xmlns:a16="http://schemas.microsoft.com/office/drawing/2014/main" id="{9D140914-EF42-4D60-9153-E1DE7D7FF1E0}"/>
              </a:ext>
            </a:extLst>
          </p:cNvPr>
          <p:cNvSpPr/>
          <p:nvPr/>
        </p:nvSpPr>
        <p:spPr>
          <a:xfrm>
            <a:off x="143151" y="1398147"/>
            <a:ext cx="13106123" cy="415498"/>
          </a:xfrm>
          <a:prstGeom prst="rect">
            <a:avLst/>
          </a:prstGeom>
        </p:spPr>
        <p:txBody>
          <a:bodyPr wrap="square">
            <a:spAutoFit/>
          </a:bodyPr>
          <a:lstStyle/>
          <a:p>
            <a:r>
              <a:rPr lang="en-US" sz="2000" b="1" dirty="0">
                <a:solidFill>
                  <a:srgbClr val="00B0F0"/>
                </a:solidFill>
                <a:latin typeface="Open Sans" panose="020B0606030504020204"/>
              </a:rPr>
              <a:t>Topic: Predicting Changes to Company 2021 Community Investment Budget Due to COVID-19</a:t>
            </a:r>
          </a:p>
        </p:txBody>
      </p:sp>
      <p:sp>
        <p:nvSpPr>
          <p:cNvPr id="10" name="Rectangle 9">
            <a:extLst>
              <a:ext uri="{FF2B5EF4-FFF2-40B4-BE49-F238E27FC236}">
                <a16:creationId xmlns:a16="http://schemas.microsoft.com/office/drawing/2014/main" id="{0F8339FC-CAE5-44A2-B3DB-2CB60CB2BAF2}"/>
              </a:ext>
            </a:extLst>
          </p:cNvPr>
          <p:cNvSpPr/>
          <p:nvPr/>
        </p:nvSpPr>
        <p:spPr>
          <a:xfrm>
            <a:off x="315437" y="6064903"/>
            <a:ext cx="9979342"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5, 2020. CECP is sharing these as companies are making decisions on COVID response in real-time. The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Predicting Changes to their 2021 Community Investment Budget Due to COVID-19, field dates: April 27, 2020 – May 5, 2020. </a:t>
            </a:r>
          </a:p>
        </p:txBody>
      </p:sp>
    </p:spTree>
    <p:extLst>
      <p:ext uri="{BB962C8B-B14F-4D97-AF65-F5344CB8AC3E}">
        <p14:creationId xmlns:p14="http://schemas.microsoft.com/office/powerpoint/2010/main" val="2517527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22</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3" name="Rectangle 12">
            <a:extLst>
              <a:ext uri="{FF2B5EF4-FFF2-40B4-BE49-F238E27FC236}">
                <a16:creationId xmlns:a16="http://schemas.microsoft.com/office/drawing/2014/main" id="{7E773F10-D00C-4730-AE17-72F805982063}"/>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7" name="Rectangle 16">
            <a:extLst>
              <a:ext uri="{FF2B5EF4-FFF2-40B4-BE49-F238E27FC236}">
                <a16:creationId xmlns:a16="http://schemas.microsoft.com/office/drawing/2014/main" id="{F5B82308-0EA2-4F6B-8E5D-DF9DDA72F31A}"/>
              </a:ext>
            </a:extLst>
          </p:cNvPr>
          <p:cNvSpPr/>
          <p:nvPr/>
        </p:nvSpPr>
        <p:spPr>
          <a:xfrm>
            <a:off x="315436" y="1880823"/>
            <a:ext cx="4770914" cy="3539430"/>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CECP’s Pulse Question focused on understanding how companies are predicting changes to their 2021 community investment budget due to COVID-19.</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More than 55 respondents participated in the Pulse question below, the results are as follows:</a:t>
            </a:r>
          </a:p>
          <a:p>
            <a:endParaRPr lang="en-US" sz="1600" dirty="0">
              <a:latin typeface="Arial" panose="020B0604020202020204" pitchFamily="34" charset="0"/>
              <a:cs typeface="Arial" panose="020B0604020202020204" pitchFamily="34" charset="0"/>
            </a:endParaRPr>
          </a:p>
          <a:p>
            <a:r>
              <a:rPr lang="en-US" sz="1600" i="1" u="sng" dirty="0">
                <a:latin typeface="Arial" panose="020B0604020202020204" pitchFamily="34" charset="0"/>
                <a:cs typeface="Arial" panose="020B0604020202020204" pitchFamily="34" charset="0"/>
              </a:rPr>
              <a:t>Question 1</a:t>
            </a:r>
            <a:r>
              <a:rPr lang="en-US" sz="1600" i="1"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Do you predict there will be changes to your company’s 2021 community investment budget? </a:t>
            </a:r>
            <a:r>
              <a:rPr lang="en-US" sz="1600" i="1" dirty="0">
                <a:latin typeface="Arial" panose="020B0604020202020204" pitchFamily="34" charset="0"/>
                <a:cs typeface="Arial" panose="020B0604020202020204" pitchFamily="34" charset="0"/>
              </a:rPr>
              <a:t>Some companies have begun to ask how others are planning ahead. You would estimate that 2021 community investments will:</a:t>
            </a:r>
            <a:endParaRPr lang="en-US"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C206B309-DCBB-43A6-8B94-7FBB6A59D444}"/>
              </a:ext>
            </a:extLst>
          </p:cNvPr>
          <p:cNvGraphicFramePr/>
          <p:nvPr/>
        </p:nvGraphicFramePr>
        <p:xfrm>
          <a:off x="5324474" y="2087230"/>
          <a:ext cx="6619875" cy="380544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296EF221-FF42-4537-A230-20C4E52F950C}"/>
              </a:ext>
            </a:extLst>
          </p:cNvPr>
          <p:cNvSpPr/>
          <p:nvPr/>
        </p:nvSpPr>
        <p:spPr>
          <a:xfrm>
            <a:off x="315437" y="6064903"/>
            <a:ext cx="9979342"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5, 2020. CECP is sharing these as companies are making decisions on COVID response in real-time. The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April 2020. Topic: Predicting Changes to their 2021 Community Investment Budget Due to COVID-19, field dates: April 27, 2020 – May 5, 2020. </a:t>
            </a:r>
          </a:p>
        </p:txBody>
      </p:sp>
      <p:sp>
        <p:nvSpPr>
          <p:cNvPr id="15" name="Rectangle 14">
            <a:extLst>
              <a:ext uri="{FF2B5EF4-FFF2-40B4-BE49-F238E27FC236}">
                <a16:creationId xmlns:a16="http://schemas.microsoft.com/office/drawing/2014/main" id="{F7881D5D-778E-41B0-A395-77ECFD200599}"/>
              </a:ext>
            </a:extLst>
          </p:cNvPr>
          <p:cNvSpPr/>
          <p:nvPr/>
        </p:nvSpPr>
        <p:spPr>
          <a:xfrm>
            <a:off x="143151" y="1398147"/>
            <a:ext cx="13106123" cy="415498"/>
          </a:xfrm>
          <a:prstGeom prst="rect">
            <a:avLst/>
          </a:prstGeom>
        </p:spPr>
        <p:txBody>
          <a:bodyPr wrap="square">
            <a:spAutoFit/>
          </a:bodyPr>
          <a:lstStyle/>
          <a:p>
            <a:r>
              <a:rPr lang="en-US" sz="2000" b="1" dirty="0">
                <a:solidFill>
                  <a:srgbClr val="00B0F0"/>
                </a:solidFill>
                <a:latin typeface="Open Sans" panose="020B0606030504020204"/>
              </a:rPr>
              <a:t>Topic: Predicting Changes to Company 2021 Community Investment Budget Due to COVID-19</a:t>
            </a:r>
          </a:p>
        </p:txBody>
      </p:sp>
    </p:spTree>
    <p:extLst>
      <p:ext uri="{BB962C8B-B14F-4D97-AF65-F5344CB8AC3E}">
        <p14:creationId xmlns:p14="http://schemas.microsoft.com/office/powerpoint/2010/main" val="877487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23</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9" name="Rectangle 8">
            <a:extLst>
              <a:ext uri="{FF2B5EF4-FFF2-40B4-BE49-F238E27FC236}">
                <a16:creationId xmlns:a16="http://schemas.microsoft.com/office/drawing/2014/main" id="{44160380-AE51-405D-91B0-42DDCEF771D2}"/>
              </a:ext>
            </a:extLst>
          </p:cNvPr>
          <p:cNvSpPr/>
          <p:nvPr/>
        </p:nvSpPr>
        <p:spPr>
          <a:xfrm>
            <a:off x="243522" y="1930953"/>
            <a:ext cx="4357053" cy="3785652"/>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CECP’s Pulse Question focused on understanding the changes companies are making to their Employee Assistance Fund (EAF) due to COVID-19.</a:t>
            </a:r>
          </a:p>
          <a:p>
            <a:r>
              <a:rPr lang="en-US" sz="1500" dirty="0">
                <a:latin typeface="Arial" panose="020B0604020202020204" pitchFamily="34" charset="0"/>
                <a:cs typeface="Arial" panose="020B0604020202020204" pitchFamily="34" charset="0"/>
              </a:rPr>
              <a:t> </a:t>
            </a:r>
          </a:p>
          <a:p>
            <a:r>
              <a:rPr lang="en-US" sz="1500" dirty="0">
                <a:latin typeface="Arial" panose="020B0604020202020204" pitchFamily="34" charset="0"/>
                <a:cs typeface="Arial" panose="020B0604020202020204" pitchFamily="34" charset="0"/>
              </a:rPr>
              <a:t>38 respondents participated in the Pulse question below, the results are as follows:</a:t>
            </a:r>
          </a:p>
          <a:p>
            <a:endParaRPr lang="en-US" sz="1500" dirty="0">
              <a:latin typeface="Arial" panose="020B0604020202020204" pitchFamily="34" charset="0"/>
              <a:cs typeface="Arial" panose="020B0604020202020204" pitchFamily="34" charset="0"/>
            </a:endParaRPr>
          </a:p>
          <a:p>
            <a:r>
              <a:rPr lang="en-US" sz="1500" i="1" u="sng" dirty="0">
                <a:latin typeface="Arial" panose="020B0604020202020204" pitchFamily="34" charset="0"/>
                <a:cs typeface="Arial" panose="020B0604020202020204" pitchFamily="34" charset="0"/>
              </a:rPr>
              <a:t>Question 1:</a:t>
            </a:r>
            <a:r>
              <a:rPr lang="en-US" sz="1500" i="1" dirty="0">
                <a:latin typeface="Arial" panose="020B0604020202020204" pitchFamily="34" charset="0"/>
                <a:cs typeface="Arial" panose="020B0604020202020204" pitchFamily="34" charset="0"/>
              </a:rPr>
              <a:t> Companies are supporting their employees in so many ways right now. We will</a:t>
            </a:r>
            <a:endParaRPr lang="en-US" sz="1500" dirty="0">
              <a:latin typeface="Arial" panose="020B0604020202020204" pitchFamily="34" charset="0"/>
              <a:cs typeface="Arial" panose="020B0604020202020204" pitchFamily="34" charset="0"/>
            </a:endParaRPr>
          </a:p>
          <a:p>
            <a:r>
              <a:rPr lang="en-US" sz="1500" i="1" dirty="0">
                <a:latin typeface="Arial" panose="020B0604020202020204" pitchFamily="34" charset="0"/>
                <a:cs typeface="Arial" panose="020B0604020202020204" pitchFamily="34" charset="0"/>
              </a:rPr>
              <a:t>narrow in on the approaches typically used by the community investment team with</a:t>
            </a:r>
            <a:endParaRPr lang="en-US" sz="1500" dirty="0">
              <a:latin typeface="Arial" panose="020B0604020202020204" pitchFamily="34" charset="0"/>
              <a:cs typeface="Arial" panose="020B0604020202020204" pitchFamily="34" charset="0"/>
            </a:endParaRPr>
          </a:p>
          <a:p>
            <a:r>
              <a:rPr lang="en-US" sz="1500" i="1" dirty="0">
                <a:latin typeface="Arial" panose="020B0604020202020204" pitchFamily="34" charset="0"/>
                <a:cs typeface="Arial" panose="020B0604020202020204" pitchFamily="34" charset="0"/>
              </a:rPr>
              <a:t>this question. </a:t>
            </a:r>
            <a:r>
              <a:rPr lang="en-US" sz="1500" b="1" i="1" dirty="0">
                <a:latin typeface="Arial" panose="020B0604020202020204" pitchFamily="34" charset="0"/>
                <a:cs typeface="Arial" panose="020B0604020202020204" pitchFamily="34" charset="0"/>
              </a:rPr>
              <a:t>What changes has or will your company implement to its Employee</a:t>
            </a:r>
            <a:endParaRPr lang="en-US" sz="1500" dirty="0">
              <a:latin typeface="Arial" panose="020B0604020202020204" pitchFamily="34" charset="0"/>
              <a:cs typeface="Arial" panose="020B0604020202020204" pitchFamily="34" charset="0"/>
            </a:endParaRPr>
          </a:p>
          <a:p>
            <a:r>
              <a:rPr lang="en-US" sz="1500" b="1" i="1" dirty="0">
                <a:latin typeface="Arial" panose="020B0604020202020204" pitchFamily="34" charset="0"/>
                <a:cs typeface="Arial" panose="020B0604020202020204" pitchFamily="34" charset="0"/>
              </a:rPr>
              <a:t>Assistance Fund (EAF)?</a:t>
            </a:r>
            <a:r>
              <a:rPr lang="en-US" sz="1500" i="1" dirty="0">
                <a:latin typeface="Arial" panose="020B0604020202020204" pitchFamily="34" charset="0"/>
                <a:cs typeface="Arial" panose="020B0604020202020204" pitchFamily="34" charset="0"/>
              </a:rPr>
              <a:t> If multiple, pick the one you think is most important.</a:t>
            </a:r>
            <a:r>
              <a:rPr lang="en-US" sz="1500" dirty="0">
                <a:solidFill>
                  <a:srgbClr val="7B7B7B"/>
                </a:solidFill>
                <a:effectLst/>
                <a:latin typeface="Arial" panose="020B0604020202020204" pitchFamily="34" charset="0"/>
                <a:ea typeface="Calibri" panose="020F0502020204030204" pitchFamily="34" charset="0"/>
                <a:cs typeface="Arial" panose="020B0604020202020204" pitchFamily="34" charset="0"/>
              </a:rPr>
              <a:t>                 </a:t>
            </a:r>
            <a:endParaRPr lang="en-US" sz="1500" dirty="0">
              <a:solidFill>
                <a:srgbClr val="7B7B7B"/>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E773F10-D00C-4730-AE17-72F805982063}"/>
              </a:ext>
            </a:extLst>
          </p:cNvPr>
          <p:cNvSpPr/>
          <p:nvPr/>
        </p:nvSpPr>
        <p:spPr>
          <a:xfrm>
            <a:off x="315437" y="5860331"/>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14" name="Rectangle 13">
            <a:extLst>
              <a:ext uri="{FF2B5EF4-FFF2-40B4-BE49-F238E27FC236}">
                <a16:creationId xmlns:a16="http://schemas.microsoft.com/office/drawing/2014/main" id="{7E89E969-E354-4B8B-8C91-790A24AA4A07}"/>
              </a:ext>
            </a:extLst>
          </p:cNvPr>
          <p:cNvSpPr/>
          <p:nvPr/>
        </p:nvSpPr>
        <p:spPr>
          <a:xfrm>
            <a:off x="315437" y="1321651"/>
            <a:ext cx="9453294" cy="461665"/>
          </a:xfrm>
          <a:prstGeom prst="rect">
            <a:avLst/>
          </a:prstGeom>
        </p:spPr>
        <p:txBody>
          <a:bodyPr wrap="none">
            <a:spAutoFit/>
          </a:bodyPr>
          <a:lstStyle/>
          <a:p>
            <a:r>
              <a:rPr lang="en-US" sz="2400" b="1" dirty="0">
                <a:solidFill>
                  <a:srgbClr val="00B0F0"/>
                </a:solidFill>
                <a:latin typeface="Open Sans" panose="020B0606030504020204"/>
              </a:rPr>
              <a:t>Topic: COVID-19 Changes to Employee Assistance Fund (EAF)</a:t>
            </a:r>
          </a:p>
        </p:txBody>
      </p:sp>
      <p:graphicFrame>
        <p:nvGraphicFramePr>
          <p:cNvPr id="5" name="Chart 4">
            <a:extLst>
              <a:ext uri="{FF2B5EF4-FFF2-40B4-BE49-F238E27FC236}">
                <a16:creationId xmlns:a16="http://schemas.microsoft.com/office/drawing/2014/main" id="{7BB5663A-B4A8-4CD8-BBC2-F4B15C840216}"/>
              </a:ext>
            </a:extLst>
          </p:cNvPr>
          <p:cNvGraphicFramePr/>
          <p:nvPr/>
        </p:nvGraphicFramePr>
        <p:xfrm>
          <a:off x="4843215" y="1930953"/>
          <a:ext cx="6957379" cy="407369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5B0D76A3-CBE7-4438-B95B-3D9483FF568A}"/>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8, 2020. This Pulse survey will remain open until </a:t>
            </a:r>
            <a:r>
              <a:rPr lang="en-US" sz="1100">
                <a:latin typeface="Arial" panose="020B0604020202020204" pitchFamily="34" charset="0"/>
                <a:cs typeface="Arial" panose="020B0604020202020204" pitchFamily="34" charset="0"/>
              </a:rPr>
              <a:t>May 12th</a:t>
            </a:r>
            <a:r>
              <a:rPr lang="en-US" sz="1100" dirty="0">
                <a:latin typeface="Arial" panose="020B0604020202020204" pitchFamily="34" charset="0"/>
                <a:cs typeface="Arial" panose="020B0604020202020204" pitchFamily="34" charset="0"/>
              </a:rPr>
              <a:t>,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May 2020. Topic: COVID-19 changes to Employee Assistance Fund (EAF), field dates: May 5 – May 12 2020. </a:t>
            </a:r>
          </a:p>
        </p:txBody>
      </p:sp>
    </p:spTree>
    <p:extLst>
      <p:ext uri="{BB962C8B-B14F-4D97-AF65-F5344CB8AC3E}">
        <p14:creationId xmlns:p14="http://schemas.microsoft.com/office/powerpoint/2010/main" val="4117347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p:txBody>
          <a:bodyPr/>
          <a:lstStyle/>
          <a:p>
            <a:fld id="{5585C4EF-D8B5-47EE-B68C-7BB87C7B3387}" type="slidenum">
              <a:rPr lang="en-US" smtClean="0"/>
              <a:pPr/>
              <a:t>24</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CECP Pulse Survey Results</a:t>
            </a:r>
          </a:p>
        </p:txBody>
      </p:sp>
      <p:sp>
        <p:nvSpPr>
          <p:cNvPr id="12" name="Rectangle 11">
            <a:extLst>
              <a:ext uri="{FF2B5EF4-FFF2-40B4-BE49-F238E27FC236}">
                <a16:creationId xmlns:a16="http://schemas.microsoft.com/office/drawing/2014/main" id="{95F01B68-4286-467A-853E-33E8409AFE43}"/>
              </a:ext>
            </a:extLst>
          </p:cNvPr>
          <p:cNvSpPr/>
          <p:nvPr/>
        </p:nvSpPr>
        <p:spPr>
          <a:xfrm>
            <a:off x="315437" y="1958336"/>
            <a:ext cx="11228863" cy="3636637"/>
          </a:xfrm>
          <a:prstGeom prst="rect">
            <a:avLst/>
          </a:prstGeom>
        </p:spPr>
        <p:txBody>
          <a:bodyPr wrap="square">
            <a:spAutoFit/>
          </a:bodyPr>
          <a:lstStyle/>
          <a:p>
            <a:r>
              <a:rPr lang="en-US" b="1" dirty="0"/>
              <a:t>A few examples of the changes companies have already implemented or are considering implementing to their EAF include:</a:t>
            </a:r>
          </a:p>
          <a:p>
            <a:r>
              <a:rPr lang="en-US" dirty="0"/>
              <a:t> </a:t>
            </a:r>
          </a:p>
          <a:p>
            <a:pPr marL="285750" lvl="0" indent="-285750">
              <a:buFont typeface="Arial" panose="020B0604020202020204" pitchFamily="34" charset="0"/>
              <a:buChar char="•"/>
            </a:pPr>
            <a:r>
              <a:rPr lang="en-US" dirty="0"/>
              <a:t>Providing coverage for personal financial hardships.</a:t>
            </a:r>
          </a:p>
          <a:p>
            <a:pPr marL="285750" lvl="0" indent="-285750">
              <a:buFont typeface="Arial" panose="020B0604020202020204" pitchFamily="34" charset="0"/>
              <a:buChar char="•"/>
            </a:pPr>
            <a:r>
              <a:rPr lang="en-US" dirty="0"/>
              <a:t>Implemented a $10m EAF and provided distributions - the application to apply was extremely streamlined for ease for the user.</a:t>
            </a:r>
          </a:p>
          <a:p>
            <a:pPr marL="285750" lvl="0" indent="-285750">
              <a:buFont typeface="Arial" panose="020B0604020202020204" pitchFamily="34" charset="0"/>
              <a:buChar char="•"/>
            </a:pPr>
            <a:r>
              <a:rPr lang="en-US" dirty="0"/>
              <a:t>Looking into whether the fund could apply to people who have been furloughed and/or laid off as a result of COVID-19.</a:t>
            </a:r>
          </a:p>
          <a:p>
            <a:pPr marL="285750" lvl="0" indent="-285750">
              <a:buFont typeface="Arial" panose="020B0604020202020204" pitchFamily="34" charset="0"/>
              <a:buChar char="•"/>
            </a:pPr>
            <a:r>
              <a:rPr lang="en-US" dirty="0"/>
              <a:t>For food requests, moved to flat amount of $500 and used employee attestation of need for instant processing.</a:t>
            </a:r>
          </a:p>
          <a:p>
            <a:pPr marL="285750" lvl="0" indent="-285750">
              <a:buFont typeface="Arial" panose="020B0604020202020204" pitchFamily="34" charset="0"/>
              <a:buChar char="•"/>
            </a:pPr>
            <a:r>
              <a:rPr lang="en-US" dirty="0"/>
              <a:t>Launched a COVID-specific application to gather information unique to the pandemic and received incremental funding authorization to support the increased demand expected due to economic conditions. In addition, employee donations to the Employee Resource Fund (ERF) are matched 1:1.</a:t>
            </a:r>
          </a:p>
          <a:p>
            <a:pPr marL="342900" marR="0" lvl="0" indent="-342900">
              <a:lnSpc>
                <a:spcPct val="107000"/>
              </a:lnSpc>
              <a:spcBef>
                <a:spcPts val="0"/>
              </a:spcBef>
              <a:spcAft>
                <a:spcPts val="0"/>
              </a:spcAft>
              <a:buFont typeface="Symbol" panose="05050102010706020507" pitchFamily="18" charset="2"/>
              <a:buChar char=""/>
            </a:pPr>
            <a:endParaRPr lang="en-US" sz="1400" dirty="0">
              <a:effectLst/>
              <a:latin typeface="Calibri (body)"/>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F187BA2-DC4A-4F70-9CAF-1F9D6E452B59}"/>
              </a:ext>
            </a:extLst>
          </p:cNvPr>
          <p:cNvSpPr/>
          <p:nvPr/>
        </p:nvSpPr>
        <p:spPr>
          <a:xfrm>
            <a:off x="315437" y="5787904"/>
            <a:ext cx="2611120"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Copyright © 2020 by CECP</a:t>
            </a:r>
            <a:r>
              <a:rPr lang="en-US" sz="1200" dirty="0"/>
              <a:t>.</a:t>
            </a:r>
          </a:p>
        </p:txBody>
      </p:sp>
      <p:sp>
        <p:nvSpPr>
          <p:cNvPr id="9" name="Rectangle 8">
            <a:extLst>
              <a:ext uri="{FF2B5EF4-FFF2-40B4-BE49-F238E27FC236}">
                <a16:creationId xmlns:a16="http://schemas.microsoft.com/office/drawing/2014/main" id="{A3503235-D827-4B88-BFA2-94312311CD7D}"/>
              </a:ext>
            </a:extLst>
          </p:cNvPr>
          <p:cNvSpPr/>
          <p:nvPr/>
        </p:nvSpPr>
        <p:spPr>
          <a:xfrm>
            <a:off x="315437" y="1370856"/>
            <a:ext cx="9453294" cy="461665"/>
          </a:xfrm>
          <a:prstGeom prst="rect">
            <a:avLst/>
          </a:prstGeom>
        </p:spPr>
        <p:txBody>
          <a:bodyPr wrap="none">
            <a:spAutoFit/>
          </a:bodyPr>
          <a:lstStyle/>
          <a:p>
            <a:r>
              <a:rPr lang="en-US" sz="2400" b="1" dirty="0">
                <a:solidFill>
                  <a:srgbClr val="00B0F0"/>
                </a:solidFill>
                <a:latin typeface="Open Sans" panose="020B0606030504020204"/>
              </a:rPr>
              <a:t>Topic: COVID-19 Changes to Employee Assistance Fund (EAF)</a:t>
            </a:r>
          </a:p>
        </p:txBody>
      </p:sp>
      <p:sp>
        <p:nvSpPr>
          <p:cNvPr id="10" name="Rectangle 9">
            <a:extLst>
              <a:ext uri="{FF2B5EF4-FFF2-40B4-BE49-F238E27FC236}">
                <a16:creationId xmlns:a16="http://schemas.microsoft.com/office/drawing/2014/main" id="{E8E4F4E8-8E0A-408B-8888-63F79EBB7904}"/>
              </a:ext>
            </a:extLst>
          </p:cNvPr>
          <p:cNvSpPr/>
          <p:nvPr/>
        </p:nvSpPr>
        <p:spPr>
          <a:xfrm>
            <a:off x="315437" y="6064903"/>
            <a:ext cx="9979342"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Results reflect data pulled on May 8, 2020. This Pulse survey will remain open until May 5th, 2020 after which CECP will share final results. CECP is sharing these in the interim as companies are making decisions on COVID response in real-time. The interim results are drawn from a representative sample of our affiliated companies. </a:t>
            </a:r>
            <a:r>
              <a:rPr lang="en-US" sz="1100" i="1" dirty="0">
                <a:latin typeface="Arial" panose="020B0604020202020204" pitchFamily="34" charset="0"/>
                <a:cs typeface="Arial" panose="020B0604020202020204" pitchFamily="34" charset="0"/>
              </a:rPr>
              <a:t>When referencing this finding, please list the source as: Chief Executives for Corporate Purpose, Pulse Survey, May 2020. Topic: COVID-19 changes to Employee Assistance Fund (EAF), field dates: March 5 – May 12 2020. </a:t>
            </a:r>
          </a:p>
        </p:txBody>
      </p:sp>
    </p:spTree>
    <p:extLst>
      <p:ext uri="{BB962C8B-B14F-4D97-AF65-F5344CB8AC3E}">
        <p14:creationId xmlns:p14="http://schemas.microsoft.com/office/powerpoint/2010/main" val="2560163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B3851F-85AF-4C93-9412-CE61E3B827EE}"/>
              </a:ext>
            </a:extLst>
          </p:cNvPr>
          <p:cNvSpPr>
            <a:spLocks noGrp="1"/>
          </p:cNvSpPr>
          <p:nvPr>
            <p:ph type="sldNum" sz="quarter" idx="12"/>
          </p:nvPr>
        </p:nvSpPr>
        <p:spPr>
          <a:xfrm>
            <a:off x="0" y="6310312"/>
            <a:ext cx="2743200" cy="365125"/>
          </a:xfrm>
        </p:spPr>
        <p:txBody>
          <a:bodyPr/>
          <a:lstStyle/>
          <a:p>
            <a:fld id="{5585C4EF-D8B5-47EE-B68C-7BB87C7B3387}" type="slidenum">
              <a:rPr lang="en-US" smtClean="0"/>
              <a:pPr/>
              <a:t>25</a:t>
            </a:fld>
            <a:endParaRPr lang="en-US" dirty="0"/>
          </a:p>
        </p:txBody>
      </p:sp>
      <p:sp>
        <p:nvSpPr>
          <p:cNvPr id="11" name="Text Placeholder 10">
            <a:extLst>
              <a:ext uri="{FF2B5EF4-FFF2-40B4-BE49-F238E27FC236}">
                <a16:creationId xmlns:a16="http://schemas.microsoft.com/office/drawing/2014/main" id="{0F54DEA8-9CA7-3041-B80B-C88B150E3C69}"/>
              </a:ext>
            </a:extLst>
          </p:cNvPr>
          <p:cNvSpPr>
            <a:spLocks noGrp="1"/>
          </p:cNvSpPr>
          <p:nvPr>
            <p:ph type="body" sz="quarter" idx="13"/>
          </p:nvPr>
        </p:nvSpPr>
        <p:spPr/>
        <p:txBody>
          <a:bodyPr/>
          <a:lstStyle/>
          <a:p>
            <a:r>
              <a:rPr lang="en-US" dirty="0"/>
              <a:t>For More Information</a:t>
            </a:r>
          </a:p>
        </p:txBody>
      </p:sp>
      <p:sp>
        <p:nvSpPr>
          <p:cNvPr id="8" name="Content Placeholder 2">
            <a:extLst>
              <a:ext uri="{FF2B5EF4-FFF2-40B4-BE49-F238E27FC236}">
                <a16:creationId xmlns:a16="http://schemas.microsoft.com/office/drawing/2014/main" id="{FBF47F61-8D27-488E-BCE7-D4DC22591CBE}"/>
              </a:ext>
            </a:extLst>
          </p:cNvPr>
          <p:cNvSpPr>
            <a:spLocks noGrp="1"/>
          </p:cNvSpPr>
          <p:nvPr>
            <p:ph idx="1"/>
          </p:nvPr>
        </p:nvSpPr>
        <p:spPr>
          <a:xfrm>
            <a:off x="688975" y="1909702"/>
            <a:ext cx="10122666" cy="4223512"/>
          </a:xfrm>
        </p:spPr>
        <p:txBody>
          <a:bodyPr>
            <a:normAutofit/>
          </a:bodyPr>
          <a:lstStyle/>
          <a:p>
            <a:r>
              <a:rPr lang="en-US" dirty="0"/>
              <a:t>Visit </a:t>
            </a:r>
            <a:r>
              <a:rPr lang="en-US" dirty="0">
                <a:hlinkClick r:id="rId3"/>
              </a:rPr>
              <a:t>http://cecp.co/gin</a:t>
            </a:r>
            <a:endParaRPr lang="en-US" dirty="0"/>
          </a:p>
          <a:p>
            <a:r>
              <a:rPr lang="en-US" dirty="0"/>
              <a:t>Join us at a CECP event or roundtable</a:t>
            </a:r>
          </a:p>
          <a:p>
            <a:r>
              <a:rPr lang="en-US" dirty="0"/>
              <a:t>Log into MyCECP on CECP’s website</a:t>
            </a:r>
          </a:p>
          <a:p>
            <a:pPr lvl="1"/>
            <a:r>
              <a:rPr lang="en-US" dirty="0"/>
              <a:t>Online portal available to employees of affiliated companies</a:t>
            </a:r>
          </a:p>
          <a:p>
            <a:pPr lvl="1"/>
            <a:r>
              <a:rPr lang="en-US" dirty="0"/>
              <a:t>Access to data &amp; benchmarking tools</a:t>
            </a:r>
          </a:p>
          <a:p>
            <a:pPr lvl="1"/>
            <a:r>
              <a:rPr lang="en-US" dirty="0"/>
              <a:t>Browse through Knowledge Center</a:t>
            </a:r>
          </a:p>
          <a:p>
            <a:r>
              <a:rPr lang="en-US" dirty="0"/>
              <a:t>Contact </a:t>
            </a:r>
            <a:r>
              <a:rPr lang="en-US" dirty="0">
                <a:hlinkClick r:id="rId4"/>
              </a:rPr>
              <a:t>insights@cecp.co</a:t>
            </a:r>
            <a:endParaRPr lang="en-US" sz="2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9622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1B8F7-54DE-4915-987F-1AB2C74166E4}"/>
              </a:ext>
            </a:extLst>
          </p:cNvPr>
          <p:cNvSpPr txBox="1"/>
          <p:nvPr/>
        </p:nvSpPr>
        <p:spPr>
          <a:xfrm>
            <a:off x="9829800" y="6188077"/>
            <a:ext cx="2014538" cy="576617"/>
          </a:xfrm>
          <a:prstGeom prst="rect">
            <a:avLst/>
          </a:prstGeom>
          <a:solidFill>
            <a:schemeClr val="bg1"/>
          </a:solidFill>
        </p:spPr>
        <p:txBody>
          <a:bodyPr wrap="square" rtlCol="0">
            <a:spAutoFit/>
          </a:bodyPr>
          <a:lstStyle/>
          <a:p>
            <a:endParaRPr lang="en-US" dirty="0"/>
          </a:p>
        </p:txBody>
      </p:sp>
      <p:sp>
        <p:nvSpPr>
          <p:cNvPr id="4" name="Slide Number Placeholder 3"/>
          <p:cNvSpPr>
            <a:spLocks noGrp="1"/>
          </p:cNvSpPr>
          <p:nvPr>
            <p:ph type="sldNum" sz="quarter" idx="4"/>
          </p:nvPr>
        </p:nvSpPr>
        <p:spPr>
          <a:xfrm>
            <a:off x="867746" y="6340310"/>
            <a:ext cx="2713653" cy="4243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13E32F04-96FF-4392-A001-A4AA37573132}"/>
              </a:ext>
            </a:extLst>
          </p:cNvPr>
          <p:cNvGrpSpPr/>
          <p:nvPr/>
        </p:nvGrpSpPr>
        <p:grpSpPr>
          <a:xfrm>
            <a:off x="133350" y="228600"/>
            <a:ext cx="11887200" cy="6556376"/>
            <a:chOff x="133350" y="228600"/>
            <a:chExt cx="11887200" cy="6556376"/>
          </a:xfrm>
        </p:grpSpPr>
        <p:pic>
          <p:nvPicPr>
            <p:cNvPr id="3" name="Picture 2">
              <a:extLst>
                <a:ext uri="{FF2B5EF4-FFF2-40B4-BE49-F238E27FC236}">
                  <a16:creationId xmlns:a16="http://schemas.microsoft.com/office/drawing/2014/main" id="{54EA62D2-6E74-47B8-AE5E-42947454570C}"/>
                </a:ext>
              </a:extLst>
            </p:cNvPr>
            <p:cNvPicPr>
              <a:picLocks noChangeAspect="1"/>
            </p:cNvPicPr>
            <p:nvPr/>
          </p:nvPicPr>
          <p:blipFill>
            <a:blip r:embed="rId3"/>
            <a:stretch>
              <a:fillRect/>
            </a:stretch>
          </p:blipFill>
          <p:spPr>
            <a:xfrm>
              <a:off x="171450" y="228600"/>
              <a:ext cx="11849100" cy="6400800"/>
            </a:xfrm>
            <a:prstGeom prst="rect">
              <a:avLst/>
            </a:prstGeom>
          </p:spPr>
        </p:pic>
        <p:sp>
          <p:nvSpPr>
            <p:cNvPr id="8" name="Rectangle 7"/>
            <p:cNvSpPr/>
            <p:nvPr/>
          </p:nvSpPr>
          <p:spPr>
            <a:xfrm>
              <a:off x="10756900" y="6188077"/>
              <a:ext cx="965200" cy="596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A1B368F-6CC1-4068-8299-82AE16909B8B}"/>
                </a:ext>
              </a:extLst>
            </p:cNvPr>
            <p:cNvSpPr/>
            <p:nvPr/>
          </p:nvSpPr>
          <p:spPr>
            <a:xfrm>
              <a:off x="133350" y="6031802"/>
              <a:ext cx="965200" cy="596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094819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C815D-A8C6-4F28-B116-6E96EB79008A}"/>
              </a:ext>
            </a:extLst>
          </p:cNvPr>
          <p:cNvSpPr>
            <a:spLocks noGrp="1"/>
          </p:cNvSpPr>
          <p:nvPr>
            <p:ph type="sldNum" sz="quarter" idx="4"/>
          </p:nvPr>
        </p:nvSpPr>
        <p:spPr>
          <a:xfrm>
            <a:off x="20788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5FBEE844-B1B4-476C-9AB0-27F00F35BDD5}"/>
              </a:ext>
            </a:extLst>
          </p:cNvPr>
          <p:cNvPicPr>
            <a:picLocks noChangeAspect="1"/>
          </p:cNvPicPr>
          <p:nvPr/>
        </p:nvPicPr>
        <p:blipFill rotWithShape="1">
          <a:blip r:embed="rId3"/>
          <a:srcRect t="6218" b="10953"/>
          <a:stretch/>
        </p:blipFill>
        <p:spPr>
          <a:xfrm>
            <a:off x="1" y="0"/>
            <a:ext cx="12192000" cy="6858000"/>
          </a:xfrm>
          <a:prstGeom prst="rect">
            <a:avLst/>
          </a:prstGeom>
        </p:spPr>
      </p:pic>
      <p:sp>
        <p:nvSpPr>
          <p:cNvPr id="4" name="Rectangle 3">
            <a:extLst>
              <a:ext uri="{FF2B5EF4-FFF2-40B4-BE49-F238E27FC236}">
                <a16:creationId xmlns:a16="http://schemas.microsoft.com/office/drawing/2014/main" id="{1186E889-E503-410F-887A-3456B7B30531}"/>
              </a:ext>
            </a:extLst>
          </p:cNvPr>
          <p:cNvSpPr/>
          <p:nvPr/>
        </p:nvSpPr>
        <p:spPr>
          <a:xfrm>
            <a:off x="155838" y="6596525"/>
            <a:ext cx="2533066" cy="246221"/>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Confidential – not for distribution © CECP</a:t>
            </a:r>
          </a:p>
        </p:txBody>
      </p:sp>
    </p:spTree>
    <p:extLst>
      <p:ext uri="{BB962C8B-B14F-4D97-AF65-F5344CB8AC3E}">
        <p14:creationId xmlns:p14="http://schemas.microsoft.com/office/powerpoint/2010/main" val="124861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FBDDC-1DFA-4355-90B1-84B7C4BC72F2}"/>
              </a:ext>
            </a:extLst>
          </p:cNvPr>
          <p:cNvSpPr>
            <a:spLocks noGrp="1"/>
          </p:cNvSpPr>
          <p:nvPr>
            <p:ph idx="1"/>
          </p:nvPr>
        </p:nvSpPr>
        <p:spPr>
          <a:xfrm>
            <a:off x="688909" y="1517715"/>
            <a:ext cx="10876073" cy="4351338"/>
          </a:xfrm>
        </p:spPr>
        <p:txBody>
          <a:bodyPr>
            <a:normAutofit/>
          </a:bodyPr>
          <a:lstStyle/>
          <a:p>
            <a:r>
              <a:rPr lang="en-US" dirty="0"/>
              <a:t>Insights gained from Pulse Surveys are attached in the following slides to assist companies with decision making.</a:t>
            </a:r>
          </a:p>
          <a:p>
            <a:r>
              <a:rPr lang="en-US" dirty="0"/>
              <a:t>CECP is sharing these Pulse Survey results as companies are making decisions on COVID response in real-time. The results are drawn from a representative sample of our affiliated companies. </a:t>
            </a:r>
          </a:p>
        </p:txBody>
      </p:sp>
      <p:sp>
        <p:nvSpPr>
          <p:cNvPr id="3" name="Text Placeholder 2">
            <a:extLst>
              <a:ext uri="{FF2B5EF4-FFF2-40B4-BE49-F238E27FC236}">
                <a16:creationId xmlns:a16="http://schemas.microsoft.com/office/drawing/2014/main" id="{B232CFC5-0562-4675-8F85-2575481FF0EC}"/>
              </a:ext>
            </a:extLst>
          </p:cNvPr>
          <p:cNvSpPr>
            <a:spLocks noGrp="1"/>
          </p:cNvSpPr>
          <p:nvPr>
            <p:ph type="body" sz="quarter" idx="13"/>
          </p:nvPr>
        </p:nvSpPr>
        <p:spPr>
          <a:xfrm>
            <a:off x="688974" y="182563"/>
            <a:ext cx="11050179" cy="995362"/>
          </a:xfrm>
        </p:spPr>
        <p:txBody>
          <a:bodyPr>
            <a:normAutofit/>
          </a:bodyPr>
          <a:lstStyle/>
          <a:p>
            <a:r>
              <a:rPr lang="en-US" dirty="0"/>
              <a:t>CECP Insights: COVID-19</a:t>
            </a:r>
          </a:p>
        </p:txBody>
      </p:sp>
      <p:sp>
        <p:nvSpPr>
          <p:cNvPr id="5" name="Slide Number Placeholder 1">
            <a:extLst>
              <a:ext uri="{FF2B5EF4-FFF2-40B4-BE49-F238E27FC236}">
                <a16:creationId xmlns:a16="http://schemas.microsoft.com/office/drawing/2014/main" id="{3F538CDB-FBDD-4990-8555-2BF2649710BF}"/>
              </a:ext>
            </a:extLst>
          </p:cNvPr>
          <p:cNvSpPr txBox="1">
            <a:spLocks/>
          </p:cNvSpPr>
          <p:nvPr/>
        </p:nvSpPr>
        <p:spPr>
          <a:xfrm>
            <a:off x="20788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516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64BB-B714-4A9E-9F9E-3728B864374E}"/>
              </a:ext>
            </a:extLst>
          </p:cNvPr>
          <p:cNvSpPr>
            <a:spLocks noGrp="1"/>
          </p:cNvSpPr>
          <p:nvPr>
            <p:ph type="title"/>
          </p:nvPr>
        </p:nvSpPr>
        <p:spPr>
          <a:xfrm>
            <a:off x="408252" y="329233"/>
            <a:ext cx="11503090" cy="717226"/>
          </a:xfrm>
        </p:spPr>
        <p:txBody>
          <a:bodyPr>
            <a:normAutofit fontScale="90000"/>
          </a:bodyPr>
          <a:lstStyle/>
          <a:p>
            <a:r>
              <a:rPr lang="en-US" dirty="0"/>
              <a:t>CECP Response to Company Needs During COVID-19</a:t>
            </a:r>
          </a:p>
        </p:txBody>
      </p:sp>
      <p:sp>
        <p:nvSpPr>
          <p:cNvPr id="3" name="Content Placeholder 2">
            <a:extLst>
              <a:ext uri="{FF2B5EF4-FFF2-40B4-BE49-F238E27FC236}">
                <a16:creationId xmlns:a16="http://schemas.microsoft.com/office/drawing/2014/main" id="{3190DB54-354A-4F54-BAED-D1209FB56F43}"/>
              </a:ext>
            </a:extLst>
          </p:cNvPr>
          <p:cNvSpPr>
            <a:spLocks noGrp="1"/>
          </p:cNvSpPr>
          <p:nvPr>
            <p:ph idx="1"/>
          </p:nvPr>
        </p:nvSpPr>
        <p:spPr>
          <a:xfrm>
            <a:off x="688910" y="1517715"/>
            <a:ext cx="11306932" cy="4351338"/>
          </a:xfrm>
        </p:spPr>
        <p:txBody>
          <a:bodyPr>
            <a:normAutofit fontScale="92500" lnSpcReduction="20000"/>
          </a:bodyPr>
          <a:lstStyle/>
          <a:p>
            <a:r>
              <a:rPr lang="en-US" dirty="0"/>
              <a:t>In addition to the results presented There are </a:t>
            </a:r>
            <a:r>
              <a:rPr lang="en-US" b="1" dirty="0"/>
              <a:t>COVID-19 resources </a:t>
            </a:r>
            <a:r>
              <a:rPr lang="en-US" dirty="0"/>
              <a:t>for </a:t>
            </a:r>
            <a:r>
              <a:rPr lang="en-US" dirty="0">
                <a:hlinkClick r:id="rId2"/>
              </a:rPr>
              <a:t>CEOs</a:t>
            </a:r>
            <a:r>
              <a:rPr lang="en-US" dirty="0"/>
              <a:t> and </a:t>
            </a:r>
            <a:r>
              <a:rPr lang="en-US" dirty="0">
                <a:hlinkClick r:id="rId3"/>
              </a:rPr>
              <a:t>Corporate Responsibility teams</a:t>
            </a:r>
            <a:r>
              <a:rPr lang="en-US" dirty="0"/>
              <a:t> available on CECP’s website.</a:t>
            </a:r>
          </a:p>
          <a:p>
            <a:pPr lvl="1"/>
            <a:r>
              <a:rPr lang="en-US" dirty="0"/>
              <a:t>CECP affiliated companies also have other resources in MyCECP portal</a:t>
            </a:r>
          </a:p>
          <a:p>
            <a:r>
              <a:rPr lang="en-US" b="1" dirty="0"/>
              <a:t>CEO Sharing Sessions: </a:t>
            </a:r>
            <a:r>
              <a:rPr lang="en-US" dirty="0"/>
              <a:t>Convened 16 CEOs from 10 industries</a:t>
            </a:r>
          </a:p>
          <a:p>
            <a:pPr lvl="1"/>
            <a:r>
              <a:rPr lang="en-US" dirty="0"/>
              <a:t>CEOs are vocal about their companies’ business outlook</a:t>
            </a:r>
          </a:p>
          <a:p>
            <a:pPr lvl="1"/>
            <a:r>
              <a:rPr lang="en-US" dirty="0"/>
              <a:t>CEOs are moving early toward the rebound</a:t>
            </a:r>
          </a:p>
          <a:p>
            <a:pPr lvl="1"/>
            <a:r>
              <a:rPr lang="en-US" dirty="0"/>
              <a:t>CEOs are exemplifying leadership in times of crisis </a:t>
            </a:r>
          </a:p>
          <a:p>
            <a:r>
              <a:rPr lang="en-US" b="1" dirty="0"/>
              <a:t>Corporate Peer Discussions: </a:t>
            </a:r>
            <a:r>
              <a:rPr lang="en-US" dirty="0"/>
              <a:t>by issues and industries</a:t>
            </a:r>
          </a:p>
          <a:p>
            <a:pPr lvl="1"/>
            <a:r>
              <a:rPr lang="en-US" dirty="0"/>
              <a:t>Companies focus on immediate relief/response to recovery/rebuilding, trying to discern what is the future</a:t>
            </a:r>
          </a:p>
          <a:p>
            <a:pPr lvl="1"/>
            <a:r>
              <a:rPr lang="en-US" dirty="0"/>
              <a:t>CECP partner with ACCP, COF, POL to advocate for field open letter and other ways</a:t>
            </a:r>
          </a:p>
          <a:p>
            <a:pPr lvl="1"/>
            <a:r>
              <a:rPr lang="en-US" dirty="0"/>
              <a:t>Continuing sessions into summer focused on how to move forward</a:t>
            </a:r>
          </a:p>
          <a:p>
            <a:endParaRPr lang="en-US" dirty="0"/>
          </a:p>
          <a:p>
            <a:endParaRPr lang="en-US" dirty="0"/>
          </a:p>
        </p:txBody>
      </p:sp>
      <p:sp>
        <p:nvSpPr>
          <p:cNvPr id="4" name="Slide Number Placeholder 3">
            <a:extLst>
              <a:ext uri="{FF2B5EF4-FFF2-40B4-BE49-F238E27FC236}">
                <a16:creationId xmlns:a16="http://schemas.microsoft.com/office/drawing/2014/main" id="{3DA32349-536C-460D-8B89-26F6026814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0119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FBDDC-1DFA-4355-90B1-84B7C4BC72F2}"/>
              </a:ext>
            </a:extLst>
          </p:cNvPr>
          <p:cNvSpPr>
            <a:spLocks noGrp="1"/>
          </p:cNvSpPr>
          <p:nvPr>
            <p:ph idx="1"/>
          </p:nvPr>
        </p:nvSpPr>
        <p:spPr>
          <a:xfrm>
            <a:off x="688910" y="1517715"/>
            <a:ext cx="10515600" cy="4893718"/>
          </a:xfrm>
        </p:spPr>
        <p:txBody>
          <a:bodyPr>
            <a:normAutofit fontScale="92500"/>
          </a:bodyPr>
          <a:lstStyle/>
          <a:p>
            <a:r>
              <a:rPr lang="en-US" sz="2400" dirty="0"/>
              <a:t>While it is impossible to predict what will happen, corporate responsibility programs are building flexibility into their plans as continual shifts are predicted which is aligned with other philanthropy organizations</a:t>
            </a:r>
          </a:p>
          <a:p>
            <a:r>
              <a:rPr lang="en-US" sz="2400" dirty="0"/>
              <a:t>CECP is monitoring how cross-sector philanthropy efforts are aligned with current company strategies and responses:</a:t>
            </a:r>
          </a:p>
          <a:p>
            <a:pPr lvl="1"/>
            <a:r>
              <a:rPr lang="en-US" sz="1800" b="1" dirty="0"/>
              <a:t>Adaptive funding</a:t>
            </a:r>
            <a:r>
              <a:rPr lang="en-US" sz="1800" dirty="0"/>
              <a:t>—flexibility (</a:t>
            </a:r>
            <a:r>
              <a:rPr lang="en-US" sz="1800" i="1" dirty="0"/>
              <a:t>e.g., </a:t>
            </a:r>
            <a:r>
              <a:rPr lang="en-US" sz="1800" dirty="0"/>
              <a:t>program funding can be used for general operating, reporting requirements relaxed) and responsiveness (</a:t>
            </a:r>
            <a:r>
              <a:rPr lang="en-US" sz="1800" i="1" dirty="0"/>
              <a:t>e.g., </a:t>
            </a:r>
            <a:r>
              <a:rPr lang="en-US" sz="1800" dirty="0"/>
              <a:t>escalating payments).</a:t>
            </a:r>
          </a:p>
          <a:p>
            <a:pPr lvl="1"/>
            <a:r>
              <a:rPr lang="en-US" sz="1800" b="1" dirty="0"/>
              <a:t>Reshuffling</a:t>
            </a:r>
            <a:r>
              <a:rPr lang="en-US" sz="1800" dirty="0"/>
              <a:t> of funding focus areas; this will need to be monitored as partners and funder attempt to adjust.</a:t>
            </a:r>
          </a:p>
          <a:p>
            <a:pPr lvl="1"/>
            <a:r>
              <a:rPr lang="en-US" sz="1800" dirty="0"/>
              <a:t>Catalytic investments hearing </a:t>
            </a:r>
            <a:r>
              <a:rPr lang="en-US" sz="1800" b="1" dirty="0"/>
              <a:t>STEM clarion call </a:t>
            </a:r>
            <a:r>
              <a:rPr lang="en-US" sz="1800" dirty="0"/>
              <a:t>during the global pandemic.</a:t>
            </a:r>
          </a:p>
          <a:p>
            <a:pPr lvl="1"/>
            <a:r>
              <a:rPr lang="en-US" sz="1800" dirty="0"/>
              <a:t>Beyond response: </a:t>
            </a:r>
            <a:r>
              <a:rPr lang="en-US" sz="1800" b="1" dirty="0"/>
              <a:t>Recovery to reinvention.</a:t>
            </a:r>
          </a:p>
          <a:p>
            <a:pPr lvl="1"/>
            <a:r>
              <a:rPr lang="en-US" sz="1800" b="1" dirty="0"/>
              <a:t>Innovative partnerships</a:t>
            </a:r>
            <a:r>
              <a:rPr lang="en-US" sz="1800" dirty="0"/>
              <a:t>—faster, more urgency, specific, generous.</a:t>
            </a:r>
          </a:p>
          <a:p>
            <a:pPr lvl="1"/>
            <a:r>
              <a:rPr lang="en-US" sz="1800" b="1" dirty="0"/>
              <a:t>Societal inequities </a:t>
            </a:r>
            <a:r>
              <a:rPr lang="en-US" sz="1800" dirty="0"/>
              <a:t>laid bare, requiring reassessment on need for reinvention.</a:t>
            </a:r>
          </a:p>
          <a:p>
            <a:pPr lvl="1"/>
            <a:r>
              <a:rPr lang="en-US" sz="1800" dirty="0"/>
              <a:t>Trend in </a:t>
            </a:r>
            <a:r>
              <a:rPr lang="en-US" sz="1800" b="1" dirty="0"/>
              <a:t>True Cost Recovery </a:t>
            </a:r>
            <a:r>
              <a:rPr lang="en-US" sz="1800" dirty="0"/>
              <a:t>for nonprofits to end “nonprofit starvation cycle” and cover full costs.</a:t>
            </a:r>
          </a:p>
        </p:txBody>
      </p:sp>
      <p:sp>
        <p:nvSpPr>
          <p:cNvPr id="3" name="Text Placeholder 2">
            <a:extLst>
              <a:ext uri="{FF2B5EF4-FFF2-40B4-BE49-F238E27FC236}">
                <a16:creationId xmlns:a16="http://schemas.microsoft.com/office/drawing/2014/main" id="{B232CFC5-0562-4675-8F85-2575481FF0EC}"/>
              </a:ext>
            </a:extLst>
          </p:cNvPr>
          <p:cNvSpPr>
            <a:spLocks noGrp="1"/>
          </p:cNvSpPr>
          <p:nvPr>
            <p:ph type="body" sz="quarter" idx="13"/>
          </p:nvPr>
        </p:nvSpPr>
        <p:spPr>
          <a:xfrm>
            <a:off x="688910" y="156437"/>
            <a:ext cx="10989284" cy="995362"/>
          </a:xfrm>
        </p:spPr>
        <p:txBody>
          <a:bodyPr>
            <a:normAutofit fontScale="92500"/>
          </a:bodyPr>
          <a:lstStyle/>
          <a:p>
            <a:r>
              <a:rPr lang="en-US" dirty="0"/>
              <a:t>CECP Insights: Corporations aligned Cross-Sector</a:t>
            </a:r>
          </a:p>
        </p:txBody>
      </p:sp>
      <p:sp>
        <p:nvSpPr>
          <p:cNvPr id="5" name="Slide Number Placeholder 1">
            <a:extLst>
              <a:ext uri="{FF2B5EF4-FFF2-40B4-BE49-F238E27FC236}">
                <a16:creationId xmlns:a16="http://schemas.microsoft.com/office/drawing/2014/main" id="{66359D64-0674-40EF-B493-9C443BEED775}"/>
              </a:ext>
            </a:extLst>
          </p:cNvPr>
          <p:cNvSpPr txBox="1">
            <a:spLocks/>
          </p:cNvSpPr>
          <p:nvPr/>
        </p:nvSpPr>
        <p:spPr>
          <a:xfrm>
            <a:off x="20788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90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FBDDC-1DFA-4355-90B1-84B7C4BC72F2}"/>
              </a:ext>
            </a:extLst>
          </p:cNvPr>
          <p:cNvSpPr>
            <a:spLocks noGrp="1"/>
          </p:cNvSpPr>
          <p:nvPr>
            <p:ph idx="1"/>
          </p:nvPr>
        </p:nvSpPr>
        <p:spPr>
          <a:xfrm>
            <a:off x="688910" y="1517715"/>
            <a:ext cx="10515600" cy="4996296"/>
          </a:xfrm>
        </p:spPr>
        <p:txBody>
          <a:bodyPr>
            <a:normAutofit fontScale="92500" lnSpcReduction="20000"/>
          </a:bodyPr>
          <a:lstStyle/>
          <a:p>
            <a:r>
              <a:rPr lang="en-US" sz="2400" dirty="0"/>
              <a:t>Companies are considering a range of strategic and implementation models to adapt to the changing landscape globally, nationally, and locally.</a:t>
            </a:r>
          </a:p>
          <a:p>
            <a:r>
              <a:rPr lang="en-US" sz="2400" dirty="0"/>
              <a:t>Increased community investments for Fiscal Year 2020 beyond originally budgeted disaster response funds and adapting budgets to new needs; anticipate budgets maintaining or slightly increasing as prepare for next rounds of </a:t>
            </a:r>
            <a:r>
              <a:rPr lang="en-US" sz="2400" dirty="0" err="1"/>
              <a:t>Covid</a:t>
            </a:r>
            <a:r>
              <a:rPr lang="en-US" sz="2400" dirty="0"/>
              <a:t> societal needs.</a:t>
            </a:r>
          </a:p>
          <a:p>
            <a:pPr lvl="1"/>
            <a:r>
              <a:rPr lang="en-US" sz="2400" dirty="0"/>
              <a:t>Companies used </a:t>
            </a:r>
            <a:r>
              <a:rPr lang="en-US" sz="2400" b="1" dirty="0"/>
              <a:t>various other actions </a:t>
            </a:r>
            <a:r>
              <a:rPr lang="en-US" sz="2400" dirty="0"/>
              <a:t>to additionally support partners (</a:t>
            </a:r>
            <a:r>
              <a:rPr lang="en-US" sz="2400" i="1" dirty="0"/>
              <a:t>e.g., </a:t>
            </a:r>
            <a:r>
              <a:rPr lang="en-US" sz="2400" dirty="0"/>
              <a:t>donating PPE).</a:t>
            </a:r>
          </a:p>
          <a:p>
            <a:pPr lvl="1"/>
            <a:r>
              <a:rPr lang="en-US" sz="2400" b="1" dirty="0"/>
              <a:t>Increase matching gift </a:t>
            </a:r>
            <a:r>
              <a:rPr lang="en-US" sz="2400" dirty="0"/>
              <a:t>budgets, matching gift caps, and match amounts</a:t>
            </a:r>
          </a:p>
          <a:p>
            <a:pPr lvl="1"/>
            <a:r>
              <a:rPr lang="en-US" sz="2400" b="1" dirty="0"/>
              <a:t>Increase pro bono </a:t>
            </a:r>
            <a:r>
              <a:rPr lang="en-US" sz="2400" dirty="0"/>
              <a:t>support (</a:t>
            </a:r>
            <a:r>
              <a:rPr lang="en-US" sz="2400" i="1" dirty="0"/>
              <a:t>e.g., </a:t>
            </a:r>
            <a:r>
              <a:rPr lang="en-US" sz="2400" dirty="0"/>
              <a:t>help nonprofits with financial scenario plans).</a:t>
            </a:r>
          </a:p>
          <a:p>
            <a:pPr lvl="1"/>
            <a:r>
              <a:rPr lang="en-US" sz="2400" dirty="0"/>
              <a:t>Ensured already-vetted, </a:t>
            </a:r>
            <a:r>
              <a:rPr lang="en-US" sz="2400" b="1" dirty="0"/>
              <a:t>current partners had immediate needs </a:t>
            </a:r>
            <a:r>
              <a:rPr lang="en-US" sz="2400" dirty="0"/>
              <a:t>addressed and allowed to reimagine their work.</a:t>
            </a:r>
          </a:p>
          <a:p>
            <a:pPr lvl="1"/>
            <a:r>
              <a:rPr lang="en-US" sz="2400" dirty="0"/>
              <a:t>Note: some industries are affected negatively by Covid-19 and then their furlough and workforce reductions demand different models.</a:t>
            </a:r>
          </a:p>
        </p:txBody>
      </p:sp>
      <p:sp>
        <p:nvSpPr>
          <p:cNvPr id="8" name="Slide Number Placeholder 1">
            <a:extLst>
              <a:ext uri="{FF2B5EF4-FFF2-40B4-BE49-F238E27FC236}">
                <a16:creationId xmlns:a16="http://schemas.microsoft.com/office/drawing/2014/main" id="{837DA8FA-653A-4213-BDCE-C386003A460C}"/>
              </a:ext>
            </a:extLst>
          </p:cNvPr>
          <p:cNvSpPr txBox="1">
            <a:spLocks/>
          </p:cNvSpPr>
          <p:nvPr/>
        </p:nvSpPr>
        <p:spPr>
          <a:xfrm>
            <a:off x="20788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Placeholder 2">
            <a:extLst>
              <a:ext uri="{FF2B5EF4-FFF2-40B4-BE49-F238E27FC236}">
                <a16:creationId xmlns:a16="http://schemas.microsoft.com/office/drawing/2014/main" id="{8C8C73ED-E67A-4EBF-AB1C-F968303E93A4}"/>
              </a:ext>
            </a:extLst>
          </p:cNvPr>
          <p:cNvSpPr>
            <a:spLocks noGrp="1"/>
          </p:cNvSpPr>
          <p:nvPr>
            <p:ph type="body" sz="quarter" idx="13"/>
          </p:nvPr>
        </p:nvSpPr>
        <p:spPr>
          <a:xfrm>
            <a:off x="688975" y="182563"/>
            <a:ext cx="10515600" cy="995362"/>
          </a:xfrm>
        </p:spPr>
        <p:txBody>
          <a:bodyPr>
            <a:normAutofit fontScale="92500" lnSpcReduction="20000"/>
          </a:bodyPr>
          <a:lstStyle/>
          <a:p>
            <a:r>
              <a:rPr lang="en-US" dirty="0"/>
              <a:t>CECP Insights: COVID-19 Pulse Survey Results - Summary</a:t>
            </a:r>
          </a:p>
        </p:txBody>
      </p:sp>
    </p:spTree>
    <p:extLst>
      <p:ext uri="{BB962C8B-B14F-4D97-AF65-F5344CB8AC3E}">
        <p14:creationId xmlns:p14="http://schemas.microsoft.com/office/powerpoint/2010/main" val="115989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FBDDC-1DFA-4355-90B1-84B7C4BC72F2}"/>
              </a:ext>
            </a:extLst>
          </p:cNvPr>
          <p:cNvSpPr>
            <a:spLocks noGrp="1"/>
          </p:cNvSpPr>
          <p:nvPr>
            <p:ph idx="1"/>
          </p:nvPr>
        </p:nvSpPr>
        <p:spPr>
          <a:xfrm>
            <a:off x="688910" y="1517715"/>
            <a:ext cx="10515600" cy="4996296"/>
          </a:xfrm>
        </p:spPr>
        <p:txBody>
          <a:bodyPr>
            <a:normAutofit fontScale="77500" lnSpcReduction="20000"/>
          </a:bodyPr>
          <a:lstStyle/>
          <a:p>
            <a:r>
              <a:rPr lang="en-US" dirty="0"/>
              <a:t>Companies have:</a:t>
            </a:r>
          </a:p>
          <a:p>
            <a:pPr lvl="1"/>
            <a:r>
              <a:rPr lang="en-US" b="1" dirty="0"/>
              <a:t>Expanded investments beyond </a:t>
            </a:r>
            <a:r>
              <a:rPr lang="en-US" dirty="0"/>
              <a:t>their already planned strategic programs and focus areas; for example, companies are supporting food access or hospital systems even if these partners were not in their original plans.</a:t>
            </a:r>
          </a:p>
          <a:p>
            <a:pPr lvl="1"/>
            <a:r>
              <a:rPr lang="en-US" b="1" dirty="0"/>
              <a:t>Simplified rules </a:t>
            </a:r>
            <a:r>
              <a:rPr lang="en-US" dirty="0"/>
              <a:t>for virtual volunteering &amp; employee engagement.</a:t>
            </a:r>
          </a:p>
          <a:p>
            <a:pPr lvl="1"/>
            <a:r>
              <a:rPr lang="en-US" b="1" dirty="0"/>
              <a:t>Increased workforce demands</a:t>
            </a:r>
            <a:r>
              <a:rPr lang="en-US" dirty="0"/>
              <a:t> from employee engagement to pipeline development programs to Employee Assistance Funds adaptations.</a:t>
            </a:r>
          </a:p>
          <a:p>
            <a:pPr lvl="1"/>
            <a:r>
              <a:rPr lang="en-US" b="1" dirty="0"/>
              <a:t>Elevated expectations as trust moves hyper-local </a:t>
            </a:r>
            <a:r>
              <a:rPr lang="en-US" dirty="0"/>
              <a:t>with investments to support business, nonprofits, government, and media.</a:t>
            </a:r>
          </a:p>
          <a:p>
            <a:pPr lvl="1"/>
            <a:r>
              <a:rPr lang="en-US" b="1" dirty="0"/>
              <a:t>Scaled Total Social Investment (TSI) metric </a:t>
            </a:r>
            <a:r>
              <a:rPr lang="en-US" dirty="0"/>
              <a:t>with</a:t>
            </a:r>
            <a:r>
              <a:rPr lang="en-US" b="1" dirty="0"/>
              <a:t> </a:t>
            </a:r>
            <a:r>
              <a:rPr lang="en-US" dirty="0"/>
              <a:t>good beyond giving, </a:t>
            </a:r>
            <a:r>
              <a:rPr lang="en-US" i="1" dirty="0"/>
              <a:t>S in ESG</a:t>
            </a:r>
            <a:r>
              <a:rPr lang="en-US" dirty="0"/>
              <a:t>, </a:t>
            </a:r>
            <a:r>
              <a:rPr lang="en-US" i="1" dirty="0"/>
              <a:t>Investing in Society </a:t>
            </a:r>
            <a:r>
              <a:rPr lang="en-US" dirty="0"/>
              <a:t>measurement; World Economic Forum now includes this CECP TSI metric in its guidance.</a:t>
            </a:r>
          </a:p>
          <a:p>
            <a:pPr lvl="2"/>
            <a:r>
              <a:rPr lang="en-US" dirty="0"/>
              <a:t>Companies are looking for ways to use their assets and resources to create impact in addition to community investments.</a:t>
            </a:r>
          </a:p>
          <a:p>
            <a:pPr lvl="2"/>
            <a:endParaRPr lang="en-US" dirty="0"/>
          </a:p>
          <a:p>
            <a:endParaRPr lang="en-US" dirty="0"/>
          </a:p>
          <a:p>
            <a:endParaRPr lang="en-US" dirty="0"/>
          </a:p>
        </p:txBody>
      </p:sp>
      <p:sp>
        <p:nvSpPr>
          <p:cNvPr id="3" name="Text Placeholder 2">
            <a:extLst>
              <a:ext uri="{FF2B5EF4-FFF2-40B4-BE49-F238E27FC236}">
                <a16:creationId xmlns:a16="http://schemas.microsoft.com/office/drawing/2014/main" id="{B232CFC5-0562-4675-8F85-2575481FF0EC}"/>
              </a:ext>
            </a:extLst>
          </p:cNvPr>
          <p:cNvSpPr>
            <a:spLocks noGrp="1"/>
          </p:cNvSpPr>
          <p:nvPr>
            <p:ph type="body" sz="quarter" idx="13"/>
          </p:nvPr>
        </p:nvSpPr>
        <p:spPr/>
        <p:txBody>
          <a:bodyPr>
            <a:normAutofit fontScale="92500" lnSpcReduction="20000"/>
          </a:bodyPr>
          <a:lstStyle/>
          <a:p>
            <a:r>
              <a:rPr lang="en-US" dirty="0"/>
              <a:t>CECP Insights: COVID-19 Pulse Survey Results - Summary</a:t>
            </a:r>
          </a:p>
        </p:txBody>
      </p:sp>
      <p:sp>
        <p:nvSpPr>
          <p:cNvPr id="8" name="Slide Number Placeholder 1">
            <a:extLst>
              <a:ext uri="{FF2B5EF4-FFF2-40B4-BE49-F238E27FC236}">
                <a16:creationId xmlns:a16="http://schemas.microsoft.com/office/drawing/2014/main" id="{2E9D4CF1-643D-4A5D-BC9E-AECEB625AC03}"/>
              </a:ext>
            </a:extLst>
          </p:cNvPr>
          <p:cNvSpPr txBox="1">
            <a:spLocks/>
          </p:cNvSpPr>
          <p:nvPr/>
        </p:nvSpPr>
        <p:spPr>
          <a:xfrm>
            <a:off x="20788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585C4EF-D8B5-47EE-B68C-7BB87C7B3387}" type="slidenum">
              <a:rPr kumimoji="0" lang="en-US" sz="1200" b="0" i="0" u="none" strike="noStrike" kern="1200" cap="none" spc="0" normalizeH="0" baseline="0" noProof="0" smtClean="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B2B5B6">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8225108"/>
      </p:ext>
    </p:extLst>
  </p:cSld>
  <p:clrMapOvr>
    <a:masterClrMapping/>
  </p:clrMapOvr>
</p:sld>
</file>

<file path=ppt/theme/theme1.xml><?xml version="1.0" encoding="utf-8"?>
<a:theme xmlns:a="http://schemas.openxmlformats.org/drawingml/2006/main" name="Custom Design">
  <a:themeElements>
    <a:clrScheme name="CECP">
      <a:dk1>
        <a:srgbClr val="000000"/>
      </a:dk1>
      <a:lt1>
        <a:srgbClr val="FFFFFF"/>
      </a:lt1>
      <a:dk2>
        <a:srgbClr val="58595B"/>
      </a:dk2>
      <a:lt2>
        <a:srgbClr val="B2B5B6"/>
      </a:lt2>
      <a:accent1>
        <a:srgbClr val="00AEEF"/>
      </a:accent1>
      <a:accent2>
        <a:srgbClr val="FFCE34"/>
      </a:accent2>
      <a:accent3>
        <a:srgbClr val="EE7623"/>
      </a:accent3>
      <a:accent4>
        <a:srgbClr val="00B6C9"/>
      </a:accent4>
      <a:accent5>
        <a:srgbClr val="00649D"/>
      </a:accent5>
      <a:accent6>
        <a:srgbClr val="B6006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CECP">
      <a:dk1>
        <a:srgbClr val="000000"/>
      </a:dk1>
      <a:lt1>
        <a:srgbClr val="FFFFFF"/>
      </a:lt1>
      <a:dk2>
        <a:srgbClr val="58595B"/>
      </a:dk2>
      <a:lt2>
        <a:srgbClr val="B2B5B6"/>
      </a:lt2>
      <a:accent1>
        <a:srgbClr val="00AEEF"/>
      </a:accent1>
      <a:accent2>
        <a:srgbClr val="FFCE34"/>
      </a:accent2>
      <a:accent3>
        <a:srgbClr val="EE7623"/>
      </a:accent3>
      <a:accent4>
        <a:srgbClr val="00B6C9"/>
      </a:accent4>
      <a:accent5>
        <a:srgbClr val="00649D"/>
      </a:accent5>
      <a:accent6>
        <a:srgbClr val="B6006A"/>
      </a:accent6>
      <a:hlink>
        <a:srgbClr val="0563C1"/>
      </a:hlink>
      <a:folHlink>
        <a:srgbClr val="954F72"/>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CECP">
      <a:dk1>
        <a:srgbClr val="000000"/>
      </a:dk1>
      <a:lt1>
        <a:srgbClr val="FFFFFF"/>
      </a:lt1>
      <a:dk2>
        <a:srgbClr val="58595B"/>
      </a:dk2>
      <a:lt2>
        <a:srgbClr val="B2B5B6"/>
      </a:lt2>
      <a:accent1>
        <a:srgbClr val="00AEEF"/>
      </a:accent1>
      <a:accent2>
        <a:srgbClr val="FFCE34"/>
      </a:accent2>
      <a:accent3>
        <a:srgbClr val="EE7623"/>
      </a:accent3>
      <a:accent4>
        <a:srgbClr val="00B6C9"/>
      </a:accent4>
      <a:accent5>
        <a:srgbClr val="00649D"/>
      </a:accent5>
      <a:accent6>
        <a:srgbClr val="B6006A"/>
      </a:accent6>
      <a:hlink>
        <a:srgbClr val="0563C1"/>
      </a:hlink>
      <a:folHlink>
        <a:srgbClr val="954F72"/>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CECP">
      <a:dk1>
        <a:srgbClr val="000000"/>
      </a:dk1>
      <a:lt1>
        <a:srgbClr val="FFFFFF"/>
      </a:lt1>
      <a:dk2>
        <a:srgbClr val="58595B"/>
      </a:dk2>
      <a:lt2>
        <a:srgbClr val="B2B5B6"/>
      </a:lt2>
      <a:accent1>
        <a:srgbClr val="00AEEF"/>
      </a:accent1>
      <a:accent2>
        <a:srgbClr val="FFCE34"/>
      </a:accent2>
      <a:accent3>
        <a:srgbClr val="EE7623"/>
      </a:accent3>
      <a:accent4>
        <a:srgbClr val="00B6C9"/>
      </a:accent4>
      <a:accent5>
        <a:srgbClr val="00649D"/>
      </a:accent5>
      <a:accent6>
        <a:srgbClr val="B6006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ppt template 2.pptx" id="{152FFEFF-8BF6-456B-99C8-B10B649C79C0}" vid="{0D6BE1B5-AFD6-4142-91AD-85BB76A4A9A1}"/>
    </a:ext>
  </a:extLst>
</a:theme>
</file>

<file path=ppt/theme/theme9.xml><?xml version="1.0" encoding="utf-8"?>
<a:theme xmlns:a="http://schemas.openxmlformats.org/drawingml/2006/main" name="3_Custom Design">
  <a:themeElements>
    <a:clrScheme name="CECP">
      <a:dk1>
        <a:srgbClr val="000000"/>
      </a:dk1>
      <a:lt1>
        <a:srgbClr val="FFFFFF"/>
      </a:lt1>
      <a:dk2>
        <a:srgbClr val="58595B"/>
      </a:dk2>
      <a:lt2>
        <a:srgbClr val="B2B5B6"/>
      </a:lt2>
      <a:accent1>
        <a:srgbClr val="00AEEF"/>
      </a:accent1>
      <a:accent2>
        <a:srgbClr val="FFCE34"/>
      </a:accent2>
      <a:accent3>
        <a:srgbClr val="EE7623"/>
      </a:accent3>
      <a:accent4>
        <a:srgbClr val="00B6C9"/>
      </a:accent4>
      <a:accent5>
        <a:srgbClr val="00649D"/>
      </a:accent5>
      <a:accent6>
        <a:srgbClr val="B6006A"/>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1987</TotalTime>
  <Words>3964</Words>
  <Application>Microsoft Office PowerPoint</Application>
  <PresentationFormat>Widescreen</PresentationFormat>
  <Paragraphs>271</Paragraphs>
  <Slides>25</Slides>
  <Notes>20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25</vt:i4>
      </vt:variant>
    </vt:vector>
  </HeadingPairs>
  <TitlesOfParts>
    <vt:vector size="42" baseType="lpstr">
      <vt:lpstr>Arial</vt:lpstr>
      <vt:lpstr>Calibri</vt:lpstr>
      <vt:lpstr>Calibri (body)</vt:lpstr>
      <vt:lpstr>Courier New</vt:lpstr>
      <vt:lpstr>Gill Sans MT</vt:lpstr>
      <vt:lpstr>Open Sans</vt:lpstr>
      <vt:lpstr>Symbol</vt:lpstr>
      <vt:lpstr>Wingdings</vt:lpstr>
      <vt:lpstr>Custom Design</vt:lpstr>
      <vt:lpstr>5_Office Theme</vt:lpstr>
      <vt:lpstr>8_Office Theme</vt:lpstr>
      <vt:lpstr>6_Office Theme</vt:lpstr>
      <vt:lpstr>1_Custom Design</vt:lpstr>
      <vt:lpstr>7_Office Theme</vt:lpstr>
      <vt:lpstr>2_Custom Design</vt:lpstr>
      <vt:lpstr>9_Office Theme</vt:lpstr>
      <vt:lpstr>3_Custom Design</vt:lpstr>
      <vt:lpstr>PowerPoint Presentation</vt:lpstr>
      <vt:lpstr>PowerPoint Presentation</vt:lpstr>
      <vt:lpstr>PowerPoint Presentation</vt:lpstr>
      <vt:lpstr>PowerPoint Presentation</vt:lpstr>
      <vt:lpstr>PowerPoint Presentation</vt:lpstr>
      <vt:lpstr>CECP Response to Company Needs During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JJeong</dc:creator>
  <cp:lastModifiedBy>Laura Galindo</cp:lastModifiedBy>
  <cp:revision>77</cp:revision>
  <dcterms:created xsi:type="dcterms:W3CDTF">2020-04-27T01:27:05Z</dcterms:created>
  <dcterms:modified xsi:type="dcterms:W3CDTF">2020-08-25T02:07:56Z</dcterms:modified>
</cp:coreProperties>
</file>