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Levinstein" initials="KL" lastIdx="3" clrIdx="0">
    <p:extLst>
      <p:ext uri="{19B8F6BF-5375-455C-9EA6-DF929625EA0E}">
        <p15:presenceInfo xmlns:p15="http://schemas.microsoft.com/office/powerpoint/2012/main" userId="S-1-5-21-1055137022-2029394359-122897573-2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97"/>
    <a:srgbClr val="0087C4"/>
    <a:srgbClr val="F39383"/>
    <a:srgbClr val="ED5D45"/>
    <a:srgbClr val="004E6D"/>
    <a:srgbClr val="EE7522"/>
    <a:srgbClr val="00B0BD"/>
    <a:srgbClr val="0087C1"/>
    <a:srgbClr val="006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12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00029500913535"/>
          <c:y val="5.2379193396509718E-2"/>
          <c:w val="0.51315381363533952"/>
          <c:h val="0.870011958025500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B-499B-B0DE-7BF37EC181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B-499B-B0DE-7BF37EC181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B-499B-B0DE-7BF37EC181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Undecided or conversations are underway on the plans</c:v>
                </c:pt>
                <c:pt idx="1">
                  <c:v>No CSR/Sustainability report at our company</c:v>
                </c:pt>
                <c:pt idx="2">
                  <c:v>No changes to plans</c:v>
                </c:pt>
                <c:pt idx="3">
                  <c:v>Plans have changed due to factors other than COVID-19 response</c:v>
                </c:pt>
                <c:pt idx="4">
                  <c:v>Plans have changed due to Covid-19 response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0.6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7B-499B-B0DE-7BF37EC181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521247"/>
        <c:axId val="937936751"/>
      </c:barChart>
      <c:valAx>
        <c:axId val="937936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21247"/>
        <c:crosses val="autoZero"/>
        <c:crossBetween val="between"/>
      </c:valAx>
      <c:catAx>
        <c:axId val="93752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36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B-499B-B0DE-7BF37EC181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Videos</c:v>
                </c:pt>
                <c:pt idx="1">
                  <c:v>Social media</c:v>
                </c:pt>
                <c:pt idx="2">
                  <c:v>Public-facing website</c:v>
                </c:pt>
                <c:pt idx="3">
                  <c:v>Internal website (intranet)</c:v>
                </c:pt>
                <c:pt idx="4">
                  <c:v>CEO/leadership statements</c:v>
                </c:pt>
                <c:pt idx="5">
                  <c:v>Ad buys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0.14299999999999999</c:v>
                </c:pt>
                <c:pt idx="1">
                  <c:v>0.42899999999999999</c:v>
                </c:pt>
                <c:pt idx="2">
                  <c:v>0.42899999999999999</c:v>
                </c:pt>
                <c:pt idx="3">
                  <c:v>0.71399999999999997</c:v>
                </c:pt>
                <c:pt idx="4">
                  <c:v>0.28599999999999998</c:v>
                </c:pt>
                <c:pt idx="5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7B-499B-B0DE-7BF37EC181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521247"/>
        <c:axId val="937936751"/>
      </c:barChart>
      <c:valAx>
        <c:axId val="937936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21247"/>
        <c:crosses val="autoZero"/>
        <c:crossBetween val="between"/>
      </c:valAx>
      <c:catAx>
        <c:axId val="93752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36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8137-30BE-40A3-A92A-3CB1DCD9BDE3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7B7B-ACE1-4B96-87C1-42E5F1FDD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2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45DCEC-87FB-684D-9A72-8CFB89EBBF55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19087" b="6039"/>
          <a:stretch/>
        </p:blipFill>
        <p:spPr>
          <a:xfrm>
            <a:off x="7077401" y="1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2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E39114-032B-1A4A-89F5-318498FFCD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BCB7E-B8C6-A343-86F6-67DDD0C7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-4280" b="3574"/>
          <a:stretch/>
        </p:blipFill>
        <p:spPr>
          <a:xfrm>
            <a:off x="1294459" y="-1"/>
            <a:ext cx="8293571" cy="685800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light blue b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DD429-A955-BB4A-9299-12C7A613974B}"/>
              </a:ext>
            </a:extLst>
          </p:cNvPr>
          <p:cNvSpPr/>
          <p:nvPr userDrawn="1"/>
        </p:nvSpPr>
        <p:spPr>
          <a:xfrm rot="5400000">
            <a:off x="3687916" y="-1483519"/>
            <a:ext cx="4665476" cy="1204131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CAF92-D608-9840-87A7-6ADAA42858EF}"/>
              </a:ext>
            </a:extLst>
          </p:cNvPr>
          <p:cNvSpPr/>
          <p:nvPr userDrawn="1"/>
        </p:nvSpPr>
        <p:spPr>
          <a:xfrm>
            <a:off x="0" y="1803460"/>
            <a:ext cx="12192000" cy="4032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4859-4C6D-CC4C-8C44-7E7F43A9F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5" y="1803400"/>
            <a:ext cx="10515600" cy="401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01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F795D-4906-EB43-B5FD-20E485E1F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EFD5A-171C-E74A-B76F-294AFE417A14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20F91-4708-1E41-9F59-879EE1D6B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5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9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6730EC-7B9D-C945-A256-0DC2A176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EC9FE-52AF-5F44-B4A8-EE3B39094086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32480-F325-4A41-987B-83FB117DE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1DD238-9B77-8B45-9DA1-B07952F82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peaker slide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49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2217" r="42408"/>
          <a:stretch/>
        </p:blipFill>
        <p:spPr>
          <a:xfrm>
            <a:off x="9237" y="0"/>
            <a:ext cx="3111747" cy="6858000"/>
          </a:xfrm>
          <a:prstGeom prst="rect">
            <a:avLst/>
          </a:prstGeom>
          <a:effectLst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A53A42-F4D8-3A49-90D4-4500E9655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7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324DF-5A29-7144-A401-C9AFFB791D7E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11512-9DA0-FE47-8A0E-F71952875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7543" r="19339" b="6822"/>
          <a:stretch/>
        </p:blipFill>
        <p:spPr>
          <a:xfrm>
            <a:off x="7233920" y="-6002"/>
            <a:ext cx="4958080" cy="52638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6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85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7F3305-0216-7943-82AD-67ABDB573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58044-FED4-D547-89B4-C98F5C56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7DC4B-B2D4-9049-A802-C14E0851C804}"/>
              </a:ext>
            </a:extLst>
          </p:cNvPr>
          <p:cNvSpPr/>
          <p:nvPr userDrawn="1"/>
        </p:nvSpPr>
        <p:spPr>
          <a:xfrm rot="10800000">
            <a:off x="2" y="-5856"/>
            <a:ext cx="12191999" cy="12896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930AC-8DFF-6147-86E9-A6248E3C8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7942" r="-2289" b="26559"/>
          <a:stretch/>
        </p:blipFill>
        <p:spPr>
          <a:xfrm>
            <a:off x="8896864" y="-1"/>
            <a:ext cx="2899394" cy="128965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0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97D4D5-DDC2-0248-A092-636D5B4C86A6}"/>
              </a:ext>
            </a:extLst>
          </p:cNvPr>
          <p:cNvSpPr/>
          <p:nvPr userDrawn="1"/>
        </p:nvSpPr>
        <p:spPr>
          <a:xfrm>
            <a:off x="2" y="-5856"/>
            <a:ext cx="12191999" cy="15948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D11E7-82C6-F64D-921F-DE3AC18F4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38579"/>
          <a:stretch/>
        </p:blipFill>
        <p:spPr>
          <a:xfrm>
            <a:off x="28099" y="-5856"/>
            <a:ext cx="3535423" cy="1594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346" y="6498123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4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B003E1-02D4-594F-AA25-6DDE2AA2D2F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082BD-71B4-F84A-8A64-ED97B0EA6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94A12-4FC2-064F-8507-4F9D9250BEA1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1A6032-8BCF-E946-AE26-219F5917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76F5A-1FDA-6E43-AC54-67DB04EE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111" r="43380"/>
          <a:stretch/>
        </p:blipFill>
        <p:spPr>
          <a:xfrm>
            <a:off x="0" y="0"/>
            <a:ext cx="312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06C795-894F-5A4C-8C4D-830ED29957E6}"/>
              </a:ext>
            </a:extLst>
          </p:cNvPr>
          <p:cNvSpPr/>
          <p:nvPr userDrawn="1"/>
        </p:nvSpPr>
        <p:spPr>
          <a:xfrm>
            <a:off x="2" y="1581520"/>
            <a:ext cx="12191999" cy="115019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50608A07-07A2-5B41-9773-58F8928B05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63046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16CF96-DD20-9C43-85E5-95D89A5990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77053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478BBC-6FCE-6444-A271-BBFD04AB5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9951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6B0DCCD-467F-2646-8DC0-1A314410C66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2847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C3E4241-6000-6E4A-A484-7F74C8E2C9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685744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1D70F31-9206-9242-91C9-D14DD6B29D7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198938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86ED651-FB90-C640-A4D2-75FA5DF4421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307330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8DF889A-3AE1-CB42-A9CD-906E81AB6C1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369887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E91D919-C20C-6148-A961-F75F31DB4898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474634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4EFC380-1B30-F24E-9F7F-354D42C25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1EFE24-F8DF-074E-AEA6-745173C53E89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EE6CE8-8EBF-E14E-B312-B3ECAECF8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4F67ACB-74F1-F84A-B491-A5C96BAC2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89FF5E-005E-404C-9A62-C8DE64FEE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l="-2914" t="59610" r="-4280" b="8308"/>
          <a:stretch/>
        </p:blipFill>
        <p:spPr>
          <a:xfrm>
            <a:off x="-114657" y="1588957"/>
            <a:ext cx="3812232" cy="1140939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AFFD2BA-9250-C84A-9389-93D60B4A2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4156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2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slid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2D74B4-C2B7-3348-A3D4-9970A03AAD13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2B54E-E0D0-1042-8C18-C83A2C681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8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6245"/>
            <a:ext cx="10515600" cy="47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0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2358E-0F50-4412-B6B4-766ED48DA65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2" y="6072182"/>
            <a:ext cx="1376632" cy="6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9" r:id="rId2"/>
    <p:sldLayoutId id="2147483704" r:id="rId3"/>
    <p:sldLayoutId id="2147483680" r:id="rId4"/>
    <p:sldLayoutId id="2147483710" r:id="rId5"/>
    <p:sldLayoutId id="2147483706" r:id="rId6"/>
    <p:sldLayoutId id="2147483703" r:id="rId7"/>
    <p:sldLayoutId id="2147483695" r:id="rId8"/>
    <p:sldLayoutId id="2147483708" r:id="rId9"/>
    <p:sldLayoutId id="2147483681" r:id="rId10"/>
    <p:sldLayoutId id="2147483705" r:id="rId11"/>
    <p:sldLayoutId id="2147483709" r:id="rId12"/>
    <p:sldLayoutId id="2147483700" r:id="rId13"/>
    <p:sldLayoutId id="2147483687" r:id="rId14"/>
    <p:sldLayoutId id="2147483707" r:id="rId15"/>
    <p:sldLayoutId id="2147483688" r:id="rId16"/>
    <p:sldLayoutId id="2147483689" r:id="rId17"/>
    <p:sldLayoutId id="2147483692" r:id="rId18"/>
    <p:sldLayoutId id="2147483683" r:id="rId19"/>
    <p:sldLayoutId id="2147483701" r:id="rId20"/>
    <p:sldLayoutId id="2147483685" r:id="rId21"/>
    <p:sldLayoutId id="214748370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59D"/>
        </a:buClr>
        <a:buFont typeface="Gill Sans MT" panose="020B0502020104020203" pitchFamily="34" charset="0"/>
        <a:buChar char="&gt;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3DE5-BA2D-ED47-BA5D-7CE674161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CECP Pulse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0BC14-F305-3941-BD0D-644EF4CE8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91725" cy="1655762"/>
          </a:xfrm>
        </p:spPr>
        <p:txBody>
          <a:bodyPr/>
          <a:lstStyle/>
          <a:p>
            <a:r>
              <a:rPr lang="en-US" dirty="0"/>
              <a:t>Topic: </a:t>
            </a:r>
            <a:r>
              <a:rPr lang="en-US" dirty="0">
                <a:latin typeface="Open Sans" panose="020B0606030504020204"/>
              </a:rPr>
              <a:t>Plans to Change CSR/Sustainability Report Due to COVID-19</a:t>
            </a:r>
            <a:endParaRPr lang="en-US" dirty="0"/>
          </a:p>
          <a:p>
            <a:r>
              <a:rPr lang="en-US" dirty="0"/>
              <a:t>May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909E-D1BC-4F18-A2DC-FA22BFB21EE9}"/>
              </a:ext>
            </a:extLst>
          </p:cNvPr>
          <p:cNvSpPr/>
          <p:nvPr/>
        </p:nvSpPr>
        <p:spPr>
          <a:xfrm>
            <a:off x="0" y="6581001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87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3AE6D-77A2-4DA7-899A-844CC25AA7FA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1D886C-F596-4EEA-9DBF-A2437C9F5D90}"/>
              </a:ext>
            </a:extLst>
          </p:cNvPr>
          <p:cNvSpPr/>
          <p:nvPr/>
        </p:nvSpPr>
        <p:spPr>
          <a:xfrm>
            <a:off x="825416" y="2658500"/>
            <a:ext cx="2523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B0F0"/>
                </a:solidFill>
                <a:latin typeface="Open Sans" panose="020B0606030504020204"/>
              </a:rPr>
              <a:t>60%</a:t>
            </a:r>
            <a:endParaRPr lang="en-US" sz="7000" dirty="0">
              <a:latin typeface="Open Sans" panose="020B0606030504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5F553-99D5-4830-B0CF-AC868AC24528}"/>
              </a:ext>
            </a:extLst>
          </p:cNvPr>
          <p:cNvSpPr txBox="1"/>
          <p:nvPr/>
        </p:nvSpPr>
        <p:spPr>
          <a:xfrm>
            <a:off x="334486" y="3826615"/>
            <a:ext cx="321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companies have not changed plans for this year’s CSR/Sustainability report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356E7-98FA-4991-9935-9B16CD7077B7}"/>
              </a:ext>
            </a:extLst>
          </p:cNvPr>
          <p:cNvSpPr/>
          <p:nvPr/>
        </p:nvSpPr>
        <p:spPr>
          <a:xfrm>
            <a:off x="4618673" y="2657732"/>
            <a:ext cx="201850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rgbClr val="00B0F0"/>
                </a:solidFill>
                <a:latin typeface="Open Sans" panose="020B0606030504020204"/>
              </a:rPr>
              <a:t>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69A2E-F133-4991-8781-3CD62D55F5BD}"/>
              </a:ext>
            </a:extLst>
          </p:cNvPr>
          <p:cNvSpPr txBox="1"/>
          <p:nvPr/>
        </p:nvSpPr>
        <p:spPr>
          <a:xfrm>
            <a:off x="3921424" y="3845114"/>
            <a:ext cx="3412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companies indicated plans to their CSR/Sustainability report have changes,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20% due to other factors other than COVID-19 and 10% due to COVID-19.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120E1-5B76-46AF-895A-E8557067BAD4}"/>
              </a:ext>
            </a:extLst>
          </p:cNvPr>
          <p:cNvSpPr/>
          <p:nvPr/>
        </p:nvSpPr>
        <p:spPr>
          <a:xfrm>
            <a:off x="8337779" y="2821722"/>
            <a:ext cx="3657455" cy="300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(3) Responses on the communication channels that have been most affected as it relates to Covid-19 response:</a:t>
            </a:r>
          </a:p>
          <a:p>
            <a:pPr>
              <a:lnSpc>
                <a:spcPct val="107000"/>
              </a:lnSpc>
            </a:pPr>
            <a:endPara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Website (Intranet)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Public-Facing Website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E83DDC-81FF-48B3-B2D7-52C4A46DEE13}"/>
              </a:ext>
            </a:extLst>
          </p:cNvPr>
          <p:cNvSpPr/>
          <p:nvPr/>
        </p:nvSpPr>
        <p:spPr>
          <a:xfrm>
            <a:off x="304259" y="1439572"/>
            <a:ext cx="1020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Plans to Change CSR/Sustainability Report Due to COVID-19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8C1DD-4E6C-40E3-AF7B-229B5FDCF5E9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Changes to CSR/Sustainability Reporting Due to COVID-19, field dates: April 27, 2020 – May 5, 2020. </a:t>
            </a:r>
          </a:p>
        </p:txBody>
      </p:sp>
    </p:spTree>
    <p:extLst>
      <p:ext uri="{BB962C8B-B14F-4D97-AF65-F5344CB8AC3E}">
        <p14:creationId xmlns:p14="http://schemas.microsoft.com/office/powerpoint/2010/main" val="5136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73F10-D00C-4730-AE17-72F805982063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82308-0EA2-4F6B-8E5D-DF9DDA72F31A}"/>
              </a:ext>
            </a:extLst>
          </p:cNvPr>
          <p:cNvSpPr/>
          <p:nvPr/>
        </p:nvSpPr>
        <p:spPr>
          <a:xfrm>
            <a:off x="315436" y="1880823"/>
            <a:ext cx="4770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CECP’s Pulse Question focused on understanding how companies are changing their plans related to their CSR/Sustainability report due to COVID-19.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 respondents participated in the Pulse question below, the results are as follows: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Covid-19 response has led to unprecedented change on so many levels, shifting priorities, and adjusted timelines. Typically, this is a time of year when many companies are preparing their CSR/Sustainability report.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Has your company changed plans for this year’s CSR/Sustainability report?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06B309-DCBB-43A6-8B94-7FBB6A59D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914210"/>
              </p:ext>
            </p:extLst>
          </p:nvPr>
        </p:nvGraphicFramePr>
        <p:xfrm>
          <a:off x="5324474" y="2087230"/>
          <a:ext cx="6619875" cy="38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4C4EEAE-D650-444D-B4FC-9573639DAB54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Changes to CSR/Sustainability Reporting Due to COVID-19, field dates: April 27, 2020 – May 5, 2020.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93754-307B-4D62-9B62-F33CB7F37BD6}"/>
              </a:ext>
            </a:extLst>
          </p:cNvPr>
          <p:cNvSpPr/>
          <p:nvPr/>
        </p:nvSpPr>
        <p:spPr>
          <a:xfrm>
            <a:off x="304259" y="1439572"/>
            <a:ext cx="1020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Plans to Change CSR/Sustainability Report Due to COVID-19</a:t>
            </a:r>
          </a:p>
        </p:txBody>
      </p:sp>
    </p:spTree>
    <p:extLst>
      <p:ext uri="{BB962C8B-B14F-4D97-AF65-F5344CB8AC3E}">
        <p14:creationId xmlns:p14="http://schemas.microsoft.com/office/powerpoint/2010/main" val="410213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73F10-D00C-4730-AE17-72F805982063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82308-0EA2-4F6B-8E5D-DF9DDA72F31A}"/>
              </a:ext>
            </a:extLst>
          </p:cNvPr>
          <p:cNvSpPr/>
          <p:nvPr/>
        </p:nvSpPr>
        <p:spPr>
          <a:xfrm>
            <a:off x="315437" y="1880823"/>
            <a:ext cx="47137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CECP’s Pulse Question focused on understanding how companies are changing their plans related to their CSR/Sustainability report due to COVID-19.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respondents participated in the Pulse question below, the results are as follows: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u="sng" dirty="0"/>
              <a:t>Question 2</a:t>
            </a:r>
            <a:r>
              <a:rPr lang="en-US" i="1" dirty="0"/>
              <a:t>: </a:t>
            </a:r>
            <a:r>
              <a:rPr lang="en-US" b="1" i="1" dirty="0"/>
              <a:t>What other (besides CSR/Sustainability report) communication channels have been most affected as it relates to your company’s Covid-19 response? </a:t>
            </a:r>
            <a:r>
              <a:rPr lang="en-US" i="1" dirty="0"/>
              <a:t>Select the two which are most affected.</a:t>
            </a:r>
            <a:endParaRPr lang="en-US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06B309-DCBB-43A6-8B94-7FBB6A59D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299037"/>
              </p:ext>
            </p:extLst>
          </p:nvPr>
        </p:nvGraphicFramePr>
        <p:xfrm>
          <a:off x="5040378" y="2043368"/>
          <a:ext cx="6836185" cy="38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40AEC70-B928-4AE2-82D8-1605B8162830}"/>
              </a:ext>
            </a:extLst>
          </p:cNvPr>
          <p:cNvSpPr/>
          <p:nvPr/>
        </p:nvSpPr>
        <p:spPr>
          <a:xfrm>
            <a:off x="304259" y="1439572"/>
            <a:ext cx="1020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Plans to Change CSR/Sustainability Report Due to COVID-19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5B1A9-7298-4CAD-B2FA-B2357163B708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Changes to CSR/Sustainability Reporting Due to COVID-19, field dates: April 27, 2020 – May 5, 2020. </a:t>
            </a:r>
          </a:p>
        </p:txBody>
      </p:sp>
    </p:spTree>
    <p:extLst>
      <p:ext uri="{BB962C8B-B14F-4D97-AF65-F5344CB8AC3E}">
        <p14:creationId xmlns:p14="http://schemas.microsoft.com/office/powerpoint/2010/main" val="2210140307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CECP">
      <a:dk1>
        <a:srgbClr val="000000"/>
      </a:dk1>
      <a:lt1>
        <a:srgbClr val="FFFFFF"/>
      </a:lt1>
      <a:dk2>
        <a:srgbClr val="58595B"/>
      </a:dk2>
      <a:lt2>
        <a:srgbClr val="B2B5B6"/>
      </a:lt2>
      <a:accent1>
        <a:srgbClr val="00AEEF"/>
      </a:accent1>
      <a:accent2>
        <a:srgbClr val="FFCE34"/>
      </a:accent2>
      <a:accent3>
        <a:srgbClr val="EE7623"/>
      </a:accent3>
      <a:accent4>
        <a:srgbClr val="00B6C9"/>
      </a:accent4>
      <a:accent5>
        <a:srgbClr val="00649D"/>
      </a:accent5>
      <a:accent6>
        <a:srgbClr val="B6006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ppt template 2.pptx" id="{152FFEFF-8BF6-456B-99C8-B10B649C79C0}" vid="{0D6BE1B5-AFD6-4142-91AD-85BB76A4A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CECP PPT Template</Template>
  <TotalTime>770</TotalTime>
  <Words>596</Words>
  <Application>Microsoft Office PowerPoint</Application>
  <PresentationFormat>Widescreen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Gill Sans MT</vt:lpstr>
      <vt:lpstr>Open Sans</vt:lpstr>
      <vt:lpstr>Symbol</vt:lpstr>
      <vt:lpstr>Wingdings</vt:lpstr>
      <vt:lpstr>6_Office Theme</vt:lpstr>
      <vt:lpstr>CECP Pulse Survey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Murphy</dc:creator>
  <cp:lastModifiedBy>Alexa Yigit</cp:lastModifiedBy>
  <cp:revision>135</cp:revision>
  <dcterms:created xsi:type="dcterms:W3CDTF">2020-01-13T20:21:00Z</dcterms:created>
  <dcterms:modified xsi:type="dcterms:W3CDTF">2020-05-05T18:16:01Z</dcterms:modified>
</cp:coreProperties>
</file>