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berly Levinstein" initials="KL" lastIdx="3" clrIdx="0">
    <p:extLst>
      <p:ext uri="{19B8F6BF-5375-455C-9EA6-DF929625EA0E}">
        <p15:presenceInfo xmlns:p15="http://schemas.microsoft.com/office/powerpoint/2012/main" userId="S-1-5-21-1055137022-2029394359-122897573-21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97"/>
    <a:srgbClr val="0087C4"/>
    <a:srgbClr val="F39383"/>
    <a:srgbClr val="ED5D45"/>
    <a:srgbClr val="004E6D"/>
    <a:srgbClr val="EE7522"/>
    <a:srgbClr val="00B0BD"/>
    <a:srgbClr val="0087C1"/>
    <a:srgbClr val="006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125" autoAdjust="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7B-499B-B0DE-7BF37EC181C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7B-499B-B0DE-7BF37EC181C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7B-499B-B0DE-7BF37EC181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No, we have not</c:v>
                </c:pt>
                <c:pt idx="1">
                  <c:v>Can't answer yet, decisions are pending</c:v>
                </c:pt>
                <c:pt idx="2">
                  <c:v>Yes, we have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7.0000000000000007E-2</c:v>
                </c:pt>
                <c:pt idx="2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7B-499B-B0DE-7BF37EC181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37521247"/>
        <c:axId val="937936751"/>
      </c:barChart>
      <c:valAx>
        <c:axId val="93793675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521247"/>
        <c:crosses val="autoZero"/>
        <c:crossBetween val="between"/>
      </c:valAx>
      <c:catAx>
        <c:axId val="9375212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9367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Accelerated payment (e.g. grant funding sent earlier than planned)</c:v>
                </c:pt>
                <c:pt idx="2">
                  <c:v>Grant redeployed (e.g. was restricted now general operating)</c:v>
                </c:pt>
                <c:pt idx="3">
                  <c:v>Focus area/pillar criteria (e.g. funding an area outside of strategic focus areas)</c:v>
                </c:pt>
                <c:pt idx="4">
                  <c:v>Vetting criteria (e.g. compliance checks)</c:v>
                </c:pt>
                <c:pt idx="5">
                  <c:v>Partnership redeployed (e.g. was volunteering partner, now a grantee partner)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0.308</c:v>
                </c:pt>
                <c:pt idx="1">
                  <c:v>0.74399999999999999</c:v>
                </c:pt>
                <c:pt idx="2">
                  <c:v>0.53800000000000003</c:v>
                </c:pt>
                <c:pt idx="3">
                  <c:v>0.51300000000000001</c:v>
                </c:pt>
                <c:pt idx="4">
                  <c:v>0.17899999999999999</c:v>
                </c:pt>
                <c:pt idx="5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7B-499B-B0DE-7BF37EC181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37521247"/>
        <c:axId val="937936751"/>
      </c:barChart>
      <c:valAx>
        <c:axId val="93793675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521247"/>
        <c:crosses val="autoZero"/>
        <c:crossBetween val="between"/>
      </c:valAx>
      <c:catAx>
        <c:axId val="9375212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9367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28137-30BE-40A3-A92A-3CB1DCD9BDE3}" type="datetimeFigureOut">
              <a:rPr lang="en-US" smtClean="0"/>
              <a:t>5/5/2020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07B7B-ACE1-4B96-87C1-42E5F1FDD9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7B7B-ACE1-4B96-87C1-42E5F1FDD9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1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7B7B-ACE1-4B96-87C1-42E5F1FDD9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28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7B7B-ACE1-4B96-87C1-42E5F1FDD9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9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7A836A5-06DD-CB47-8117-E2DD2544A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8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45DCEC-87FB-684D-9A72-8CFB89EBBF55}"/>
              </a:ext>
            </a:extLst>
          </p:cNvPr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1DB59-A8DA-2248-BC08-3A0113F7D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7786" r="19087" b="6039"/>
          <a:stretch/>
        </p:blipFill>
        <p:spPr>
          <a:xfrm>
            <a:off x="7077401" y="1"/>
            <a:ext cx="5114600" cy="5257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15618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924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E39114-032B-1A4A-89F5-318498FFCD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6BCB7E-B8C6-A343-86F6-67DDD0C75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7786" r="-4280" b="3574"/>
          <a:stretch/>
        </p:blipFill>
        <p:spPr>
          <a:xfrm>
            <a:off x="1294459" y="-1"/>
            <a:ext cx="8293571" cy="6858001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010C78-3816-1343-9AE4-50338095F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55E9E2-B210-7247-98A3-2A79BCA1B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7158" y="6026017"/>
            <a:ext cx="1445212" cy="66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6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 light blue b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3DD429-A955-BB4A-9299-12C7A613974B}"/>
              </a:ext>
            </a:extLst>
          </p:cNvPr>
          <p:cNvSpPr/>
          <p:nvPr userDrawn="1"/>
        </p:nvSpPr>
        <p:spPr>
          <a:xfrm rot="5400000">
            <a:off x="3687916" y="-1483519"/>
            <a:ext cx="4665476" cy="12041311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2DD80B-FA59-D544-8B66-E2A7B95E43AA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89CB0-BA7A-4446-BF6E-F775D832F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14888" b="23739"/>
          <a:stretch/>
        </p:blipFill>
        <p:spPr>
          <a:xfrm>
            <a:off x="14051" y="-9166"/>
            <a:ext cx="3549471" cy="21784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71695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2CAF92-D608-9840-87A7-6ADAA42858EF}"/>
              </a:ext>
            </a:extLst>
          </p:cNvPr>
          <p:cNvSpPr/>
          <p:nvPr userDrawn="1"/>
        </p:nvSpPr>
        <p:spPr>
          <a:xfrm>
            <a:off x="0" y="1803460"/>
            <a:ext cx="12192000" cy="40321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94859-4C6D-CC4C-8C44-7E7F43A9F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975" y="1803400"/>
            <a:ext cx="10515600" cy="4016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017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FA647E-E5D6-EC43-9036-225CCAB58E7A}"/>
              </a:ext>
            </a:extLst>
          </p:cNvPr>
          <p:cNvSpPr/>
          <p:nvPr userDrawn="1"/>
        </p:nvSpPr>
        <p:spPr>
          <a:xfrm>
            <a:off x="0" y="0"/>
            <a:ext cx="12192000" cy="1289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517715"/>
            <a:ext cx="10515600" cy="4351338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18256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5F795D-4906-EB43-B5FD-20E485E1F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-2914" t="27543" r="-6203" b="26806"/>
          <a:stretch/>
        </p:blipFill>
        <p:spPr>
          <a:xfrm>
            <a:off x="8810863" y="-1"/>
            <a:ext cx="3082557" cy="12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47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 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3825"/>
            <a:ext cx="10668000" cy="36576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7C3643A-5632-DE4A-9709-53D0590C1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1EFD5A-171C-E74A-B76F-294AFE417A14}"/>
              </a:ext>
            </a:extLst>
          </p:cNvPr>
          <p:cNvSpPr/>
          <p:nvPr userDrawn="1"/>
        </p:nvSpPr>
        <p:spPr>
          <a:xfrm>
            <a:off x="2" y="-5857"/>
            <a:ext cx="12191999" cy="159481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120F91-4708-1E41-9F59-879EE1D6B6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14942" r="-4280" b="40214"/>
          <a:stretch/>
        </p:blipFill>
        <p:spPr>
          <a:xfrm>
            <a:off x="-114657" y="-5856"/>
            <a:ext cx="3812232" cy="15948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E71206F-7092-7F4F-BD22-7033FCFF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000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55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2DD80B-FA59-D544-8B66-E2A7B95E43AA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89CB0-BA7A-4446-BF6E-F775D832F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14888" b="23739"/>
          <a:stretch/>
        </p:blipFill>
        <p:spPr>
          <a:xfrm>
            <a:off x="14051" y="-9166"/>
            <a:ext cx="3549471" cy="21784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71695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897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A6730EC-7B9D-C945-A256-0DC2A176B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0EC9FE-52AF-5F44-B4A8-EE3B39094086}"/>
              </a:ext>
            </a:extLst>
          </p:cNvPr>
          <p:cNvSpPr/>
          <p:nvPr userDrawn="1"/>
        </p:nvSpPr>
        <p:spPr>
          <a:xfrm>
            <a:off x="2" y="-5857"/>
            <a:ext cx="12191999" cy="159481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132480-F325-4A41-987B-83FB117DE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14942" r="-4280" b="40214"/>
          <a:stretch/>
        </p:blipFill>
        <p:spPr>
          <a:xfrm>
            <a:off x="-114657" y="-5856"/>
            <a:ext cx="3812232" cy="159481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31DD238-9B77-8B45-9DA1-B07952F82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5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peaker slide 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6F31C0E-BEDA-A945-BF67-8537E301CF74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9F9642-EE1C-E84C-A56B-BD8D350F0673}"/>
              </a:ext>
            </a:extLst>
          </p:cNvPr>
          <p:cNvSpPr/>
          <p:nvPr userDrawn="1"/>
        </p:nvSpPr>
        <p:spPr>
          <a:xfrm>
            <a:off x="1010959" y="678230"/>
            <a:ext cx="9968821" cy="483140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pen Sans" panose="020B0606030504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6A5670-9EC1-6343-BF67-9126E39A0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14888" b="23739"/>
          <a:stretch/>
        </p:blipFill>
        <p:spPr>
          <a:xfrm>
            <a:off x="14051" y="-9166"/>
            <a:ext cx="3549471" cy="2178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489551" y="1301165"/>
            <a:ext cx="9262380" cy="550863"/>
          </a:xfrm>
        </p:spPr>
        <p:txBody>
          <a:bodyPr lIns="0" tIns="0" rIns="0" bIns="0"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24B124E-0FD3-1F40-B683-801C1DFACFA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630F279-F19E-7643-B6AD-8EB19456DD5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069368" y="2637113"/>
            <a:ext cx="2239825" cy="2239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76200" dir="78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2DC19BE6-83C5-6B47-A4F5-ED28AAB8978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5515793" y="3141234"/>
            <a:ext cx="3787235" cy="1511132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2133" i="1"/>
            </a:lvl2pPr>
            <a:lvl3pPr marL="0" indent="0" algn="l">
              <a:spcBef>
                <a:spcPts val="400"/>
              </a:spcBef>
              <a:buNone/>
              <a:defRPr sz="2133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49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 slide - vertical -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179012-3A3D-AC49-9378-56C706B3544A}"/>
              </a:ext>
            </a:extLst>
          </p:cNvPr>
          <p:cNvSpPr/>
          <p:nvPr userDrawn="1"/>
        </p:nvSpPr>
        <p:spPr>
          <a:xfrm>
            <a:off x="0" y="0"/>
            <a:ext cx="3120984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C8C5D3-DE8C-1248-91B4-C07EE06D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l="12217" r="42408"/>
          <a:stretch/>
        </p:blipFill>
        <p:spPr>
          <a:xfrm>
            <a:off x="9237" y="0"/>
            <a:ext cx="3111747" cy="6858000"/>
          </a:xfrm>
          <a:prstGeom prst="rect">
            <a:avLst/>
          </a:prstGeom>
          <a:effectLst/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3A53A42-F4D8-3A49-90D4-4500E9655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11888-E82D-4C4B-B9EA-0D23D8693C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75050" y="1590675"/>
            <a:ext cx="80391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3F2F5E-0BC2-EF4B-ADF3-0E2A83B59A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5050" y="628650"/>
            <a:ext cx="8039100" cy="831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9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BB25E0-0D8A-F847-A3DB-7544B2520FBF}"/>
              </a:ext>
            </a:extLst>
          </p:cNvPr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1DB59-A8DA-2248-BC08-3A0113F7D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13000"/>
          </a:blip>
          <a:srcRect l="-2914" t="7786" r="19087" b="6039"/>
          <a:stretch/>
        </p:blipFill>
        <p:spPr>
          <a:xfrm>
            <a:off x="7077400" y="0"/>
            <a:ext cx="5114600" cy="5257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15618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76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A324DF-5A29-7144-A401-C9AFFB791D7E}"/>
              </a:ext>
            </a:extLst>
          </p:cNvPr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711512-9DA0-FE47-8A0E-F71952875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7543" r="19339" b="6822"/>
          <a:stretch/>
        </p:blipFill>
        <p:spPr>
          <a:xfrm>
            <a:off x="7233920" y="-6002"/>
            <a:ext cx="4958080" cy="52638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263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FA647E-E5D6-EC43-9036-225CCAB58E7A}"/>
              </a:ext>
            </a:extLst>
          </p:cNvPr>
          <p:cNvSpPr/>
          <p:nvPr userDrawn="1"/>
        </p:nvSpPr>
        <p:spPr>
          <a:xfrm>
            <a:off x="0" y="0"/>
            <a:ext cx="12192000" cy="12896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517715"/>
            <a:ext cx="10515600" cy="4351338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18256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980EB-24A3-714C-BE41-E54BB3557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biLevel thresh="25000"/>
          </a:blip>
          <a:srcRect l="-2914" t="27543" r="-6203" b="26806"/>
          <a:stretch/>
        </p:blipFill>
        <p:spPr>
          <a:xfrm>
            <a:off x="8810863" y="-1"/>
            <a:ext cx="3082557" cy="12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17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BB25E0-0D8A-F847-A3DB-7544B2520FBF}"/>
              </a:ext>
            </a:extLst>
          </p:cNvPr>
          <p:cNvSpPr/>
          <p:nvPr userDrawn="1"/>
        </p:nvSpPr>
        <p:spPr>
          <a:xfrm>
            <a:off x="0" y="0"/>
            <a:ext cx="12192000" cy="5257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1DB59-A8DA-2248-BC08-3A0113F7D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13000"/>
          </a:blip>
          <a:srcRect l="-2914" t="7786" r="19087" b="6039"/>
          <a:stretch/>
        </p:blipFill>
        <p:spPr>
          <a:xfrm>
            <a:off x="7077400" y="0"/>
            <a:ext cx="5114600" cy="5257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215618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4857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FA647E-E5D6-EC43-9036-225CCAB58E7A}"/>
              </a:ext>
            </a:extLst>
          </p:cNvPr>
          <p:cNvSpPr/>
          <p:nvPr userDrawn="1"/>
        </p:nvSpPr>
        <p:spPr>
          <a:xfrm>
            <a:off x="0" y="0"/>
            <a:ext cx="12192000" cy="12896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517715"/>
            <a:ext cx="10515600" cy="4351338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18256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980EB-24A3-714C-BE41-E54BB3557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biLevel thresh="25000"/>
          </a:blip>
          <a:srcRect l="-2914" t="27543" r="-6203" b="26806"/>
          <a:stretch/>
        </p:blipFill>
        <p:spPr>
          <a:xfrm>
            <a:off x="8810863" y="-1"/>
            <a:ext cx="3082557" cy="128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7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B7F3305-0216-7943-82AD-67ABDB5732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010C78-3816-1343-9AE4-50338095F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658044-FED4-D547-89B4-C98F5C56E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F7FB79-1C64-43D4-A057-6D978AFD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0D46F1-B9C8-4DF2-AB3A-9D24DAB9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55E9E2-B210-7247-98A3-2A79BCA1BA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7158" y="6026017"/>
            <a:ext cx="1445212" cy="66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4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E7DC4B-B2D4-9049-A802-C14E0851C804}"/>
              </a:ext>
            </a:extLst>
          </p:cNvPr>
          <p:cNvSpPr/>
          <p:nvPr userDrawn="1"/>
        </p:nvSpPr>
        <p:spPr>
          <a:xfrm rot="10800000">
            <a:off x="2" y="-5856"/>
            <a:ext cx="12191999" cy="128965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10" y="1517715"/>
            <a:ext cx="10515600" cy="4351338"/>
          </a:xfrm>
        </p:spPr>
        <p:txBody>
          <a:bodyPr/>
          <a:lstStyle>
            <a:lvl1pPr marL="228600" indent="-228600">
              <a:buClr>
                <a:srgbClr val="00659D"/>
              </a:buClr>
              <a:buFont typeface="Gill Sans MT" panose="020B0502020104020203" pitchFamily="34" charset="0"/>
              <a:buChar char="&gt;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00659D"/>
              </a:buClr>
              <a:buFont typeface="Gill Sans MT" panose="020B0502020104020203" pitchFamily="34" charset="0"/>
              <a:buChar char="–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00659D"/>
              </a:buClr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00659D"/>
              </a:buClr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00659D"/>
              </a:buClr>
              <a:buFont typeface="Calibri" panose="020F0502020204030204" pitchFamily="34" charset="0"/>
              <a:buChar char="•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4"/>
            <a:ext cx="2743200" cy="365125"/>
          </a:xfrm>
        </p:spPr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3930AC-8DFF-6147-86E9-A6248E3C8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t="27942" r="-2289" b="26559"/>
          <a:stretch/>
        </p:blipFill>
        <p:spPr>
          <a:xfrm>
            <a:off x="8896864" y="-1"/>
            <a:ext cx="2899394" cy="128965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18256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08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97D4D5-DDC2-0248-A092-636D5B4C86A6}"/>
              </a:ext>
            </a:extLst>
          </p:cNvPr>
          <p:cNvSpPr/>
          <p:nvPr userDrawn="1"/>
        </p:nvSpPr>
        <p:spPr>
          <a:xfrm>
            <a:off x="2" y="-5856"/>
            <a:ext cx="12191999" cy="159481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ED11E7-82C6-F64D-921F-DE3AC18F4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6311" b="38579"/>
          <a:stretch/>
        </p:blipFill>
        <p:spPr>
          <a:xfrm>
            <a:off x="28099" y="-5856"/>
            <a:ext cx="3535423" cy="15948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3825"/>
            <a:ext cx="10668000" cy="36576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7C3643A-5632-DE4A-9709-53D0590C1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7346" y="6498123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71206F-7092-7F4F-BD22-7033FCFF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000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46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B003E1-02D4-594F-AA25-6DDE2AA2D2F4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D082BD-71B4-F84A-8A64-ED97B0EA60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6311" b="22072"/>
          <a:stretch/>
        </p:blipFill>
        <p:spPr>
          <a:xfrm>
            <a:off x="28099" y="-5857"/>
            <a:ext cx="3535423" cy="21784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41A70-B867-F447-A519-E5354ECE2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5" y="716953"/>
            <a:ext cx="10515600" cy="995362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23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- vertical -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11888-E82D-4C4B-B9EA-0D23D8693C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75050" y="1590675"/>
            <a:ext cx="80391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3F2F5E-0BC2-EF4B-ADF3-0E2A83B59A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5050" y="628650"/>
            <a:ext cx="8039100" cy="831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094A12-4FC2-064F-8507-4F9D9250BEA1}"/>
              </a:ext>
            </a:extLst>
          </p:cNvPr>
          <p:cNvSpPr/>
          <p:nvPr userDrawn="1"/>
        </p:nvSpPr>
        <p:spPr>
          <a:xfrm>
            <a:off x="0" y="0"/>
            <a:ext cx="3120984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b="0" i="0" dirty="0">
              <a:latin typeface="Open Sans" panose="020B0606030504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91A6032-8BCF-E946-AE26-219F59179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076F5A-1FDA-6E43-AC54-67DB04EE0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1111" r="43380"/>
          <a:stretch/>
        </p:blipFill>
        <p:spPr>
          <a:xfrm>
            <a:off x="0" y="0"/>
            <a:ext cx="3120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eake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106C795-894F-5A4C-8C4D-830ED29957E6}"/>
              </a:ext>
            </a:extLst>
          </p:cNvPr>
          <p:cNvSpPr/>
          <p:nvPr userDrawn="1"/>
        </p:nvSpPr>
        <p:spPr>
          <a:xfrm>
            <a:off x="2" y="1581520"/>
            <a:ext cx="12191999" cy="1150195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50608A07-07A2-5B41-9773-58F8928B057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63046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316CF96-DD20-9C43-85E5-95D89A59904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77053" y="1923965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C478BBC-6FCE-6444-A271-BBFD04AB58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79951" y="1923965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6B0DCCD-467F-2646-8DC0-1A314410C66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582847" y="192396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C3E4241-6000-6E4A-A484-7F74C8E2C98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685744" y="1923964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8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13">
            <a:extLst>
              <a:ext uri="{FF2B5EF4-FFF2-40B4-BE49-F238E27FC236}">
                <a16:creationId xmlns:a16="http://schemas.microsoft.com/office/drawing/2014/main" id="{61D70F31-9206-9242-91C9-D14DD6B29D7A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3198938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Content Placeholder 13">
            <a:extLst>
              <a:ext uri="{FF2B5EF4-FFF2-40B4-BE49-F238E27FC236}">
                <a16:creationId xmlns:a16="http://schemas.microsoft.com/office/drawing/2014/main" id="{886ED651-FB90-C640-A4D2-75FA5DF44210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307330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98DF889A-3AE1-CB42-A9CD-906E81AB6C1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7369887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AE91D919-C20C-6148-A961-F75F31DB4898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9474634" y="3541168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i="1"/>
            </a:lvl2pPr>
            <a:lvl3pPr marL="0" indent="0" algn="ctr">
              <a:spcBef>
                <a:spcPts val="400"/>
              </a:spcBef>
              <a:buNone/>
              <a:defRPr sz="1600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4EFC380-1B30-F24E-9F7F-354D42C25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1EFE24-F8DF-074E-AEA6-745173C53E89}"/>
              </a:ext>
            </a:extLst>
          </p:cNvPr>
          <p:cNvSpPr/>
          <p:nvPr userDrawn="1"/>
        </p:nvSpPr>
        <p:spPr>
          <a:xfrm>
            <a:off x="2" y="-5857"/>
            <a:ext cx="12191999" cy="159481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CEE6CE8-8EBF-E14E-B312-B3ECAECF8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3000"/>
          </a:blip>
          <a:srcRect l="-2914" t="14942" r="-4280" b="40214"/>
          <a:stretch/>
        </p:blipFill>
        <p:spPr>
          <a:xfrm>
            <a:off x="-114657" y="-5856"/>
            <a:ext cx="3812232" cy="1594813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24F67ACB-74F1-F84A-B491-A5C96BAC21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159" y="807921"/>
            <a:ext cx="10895659" cy="550863"/>
          </a:xfrm>
        </p:spPr>
        <p:txBody>
          <a:bodyPr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A89FF5E-005E-404C-9A62-C8DE64FEE9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4000"/>
          </a:blip>
          <a:srcRect l="-2914" t="59610" r="-4280" b="8308"/>
          <a:stretch/>
        </p:blipFill>
        <p:spPr>
          <a:xfrm>
            <a:off x="-114657" y="1588957"/>
            <a:ext cx="3812232" cy="1140939"/>
          </a:xfrm>
          <a:prstGeom prst="rect">
            <a:avLst/>
          </a:prstGeom>
        </p:spPr>
      </p:pic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4AFFD2BA-9250-C84A-9389-93D60B4A2B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4156" y="1923965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72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eaker slide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2D74B4-C2B7-3348-A3D4-9970A03AAD13}"/>
              </a:ext>
            </a:extLst>
          </p:cNvPr>
          <p:cNvSpPr/>
          <p:nvPr userDrawn="1"/>
        </p:nvSpPr>
        <p:spPr>
          <a:xfrm>
            <a:off x="2" y="-5857"/>
            <a:ext cx="12191999" cy="217841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Open Sa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22B54E-E0D0-1042-8C18-C83A2C681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t="16311" b="22072"/>
          <a:stretch/>
        </p:blipFill>
        <p:spPr>
          <a:xfrm>
            <a:off x="28099" y="-5857"/>
            <a:ext cx="3535423" cy="21784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9F9642-EE1C-E84C-A56B-BD8D350F0673}"/>
              </a:ext>
            </a:extLst>
          </p:cNvPr>
          <p:cNvSpPr/>
          <p:nvPr userDrawn="1"/>
        </p:nvSpPr>
        <p:spPr>
          <a:xfrm>
            <a:off x="1010959" y="678230"/>
            <a:ext cx="9968821" cy="483140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489551" y="1301165"/>
            <a:ext cx="9262380" cy="550863"/>
          </a:xfrm>
        </p:spPr>
        <p:txBody>
          <a:bodyPr lIns="0" tIns="0" rIns="0" bIns="0">
            <a:noAutofit/>
          </a:bodyPr>
          <a:lstStyle>
            <a:lvl1pPr>
              <a:defRPr sz="4267" b="0" i="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24B124E-0FD3-1F40-B683-801C1DFACFA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2560" y="6356352"/>
            <a:ext cx="719499" cy="365125"/>
          </a:xfrm>
          <a:prstGeom prst="rect">
            <a:avLst/>
          </a:prstGeom>
        </p:spPr>
        <p:txBody>
          <a:bodyPr/>
          <a:lstStyle>
            <a:lvl1pPr algn="l">
              <a:defRPr sz="1333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272C76B-FA32-574B-B651-7ED5D604AA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630F279-F19E-7643-B6AD-8EB19456DD5B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069368" y="2637113"/>
            <a:ext cx="2239825" cy="2239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76200" dir="78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2DC19BE6-83C5-6B47-A4F5-ED28AAB8978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5515793" y="3141234"/>
            <a:ext cx="3787235" cy="1511132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667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2133" i="1"/>
            </a:lvl2pPr>
            <a:lvl3pPr marL="0" indent="0" algn="l">
              <a:spcBef>
                <a:spcPts val="400"/>
              </a:spcBef>
              <a:buNone/>
              <a:defRPr sz="2133"/>
            </a:lvl3pPr>
            <a:lvl4pPr marL="385753" indent="-128585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0082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46245"/>
            <a:ext cx="10515600" cy="4730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403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585C4EF-D8B5-47EE-B68C-7BB87C7B33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2358E-0F50-4412-B6B4-766ED48DA655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42" y="6072182"/>
            <a:ext cx="1376632" cy="6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4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9" r:id="rId2"/>
    <p:sldLayoutId id="2147483704" r:id="rId3"/>
    <p:sldLayoutId id="2147483680" r:id="rId4"/>
    <p:sldLayoutId id="2147483710" r:id="rId5"/>
    <p:sldLayoutId id="2147483706" r:id="rId6"/>
    <p:sldLayoutId id="2147483703" r:id="rId7"/>
    <p:sldLayoutId id="2147483695" r:id="rId8"/>
    <p:sldLayoutId id="2147483708" r:id="rId9"/>
    <p:sldLayoutId id="2147483681" r:id="rId10"/>
    <p:sldLayoutId id="2147483705" r:id="rId11"/>
    <p:sldLayoutId id="2147483709" r:id="rId12"/>
    <p:sldLayoutId id="2147483700" r:id="rId13"/>
    <p:sldLayoutId id="2147483687" r:id="rId14"/>
    <p:sldLayoutId id="2147483707" r:id="rId15"/>
    <p:sldLayoutId id="2147483688" r:id="rId16"/>
    <p:sldLayoutId id="2147483689" r:id="rId17"/>
    <p:sldLayoutId id="2147483692" r:id="rId18"/>
    <p:sldLayoutId id="2147483683" r:id="rId19"/>
    <p:sldLayoutId id="2147483701" r:id="rId20"/>
    <p:sldLayoutId id="2147483685" r:id="rId21"/>
    <p:sldLayoutId id="214748370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59D"/>
        </a:buClr>
        <a:buFont typeface="Gill Sans MT" panose="020B0502020104020203" pitchFamily="34" charset="0"/>
        <a:buChar char="&gt;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59D"/>
        </a:buClr>
        <a:buFont typeface="Gill Sans MT" panose="020B0502020104020203" pitchFamily="34" charset="0"/>
        <a:buChar char="–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59D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59D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59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03DE5-BA2D-ED47-BA5D-7CE674161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CECP Pulse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0BC14-F305-3941-BD0D-644EF4CE84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Topic: COVID-19 Response Community Partnership Changes</a:t>
            </a:r>
          </a:p>
          <a:p>
            <a:r>
              <a:rPr lang="en-US" dirty="0"/>
              <a:t>May 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3909E-D1BC-4F18-A2DC-FA22BFB21EE9}"/>
              </a:ext>
            </a:extLst>
          </p:cNvPr>
          <p:cNvSpPr/>
          <p:nvPr/>
        </p:nvSpPr>
        <p:spPr>
          <a:xfrm>
            <a:off x="0" y="6581001"/>
            <a:ext cx="2611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Copyright © 2020 by CECP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687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3851F-85AF-4C93-9412-CE61E3B8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54DEA8-9CA7-3041-B80B-C88B150E3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CECP Pulse Survey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3AE6D-77A2-4DA7-899A-844CC25AA7FA}"/>
              </a:ext>
            </a:extLst>
          </p:cNvPr>
          <p:cNvSpPr/>
          <p:nvPr/>
        </p:nvSpPr>
        <p:spPr>
          <a:xfrm>
            <a:off x="315437" y="5787904"/>
            <a:ext cx="2611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Copyright © 2020 by CECP</a:t>
            </a:r>
            <a:r>
              <a:rPr lang="en-US" sz="1200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37AAE9-429C-4E98-937A-C2D4DB9C07FF}"/>
              </a:ext>
            </a:extLst>
          </p:cNvPr>
          <p:cNvSpPr/>
          <p:nvPr/>
        </p:nvSpPr>
        <p:spPr>
          <a:xfrm>
            <a:off x="304259" y="1439572"/>
            <a:ext cx="8920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Open Sans" panose="020B0606030504020204"/>
              </a:rPr>
              <a:t>Topic: COVID-19 Response Community Partnership Changes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1D886C-F596-4EEA-9DBF-A2437C9F5D90}"/>
              </a:ext>
            </a:extLst>
          </p:cNvPr>
          <p:cNvSpPr/>
          <p:nvPr/>
        </p:nvSpPr>
        <p:spPr>
          <a:xfrm>
            <a:off x="777568" y="2372750"/>
            <a:ext cx="25233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0" b="1" dirty="0">
                <a:solidFill>
                  <a:srgbClr val="00B0F0"/>
                </a:solidFill>
                <a:latin typeface="Open Sans" panose="020B0606030504020204"/>
              </a:rPr>
              <a:t>86%</a:t>
            </a:r>
            <a:endParaRPr lang="en-US" sz="7000" dirty="0">
              <a:latin typeface="Open Sans" panose="020B0606030504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45F553-99D5-4830-B0CF-AC868AC24528}"/>
              </a:ext>
            </a:extLst>
          </p:cNvPr>
          <p:cNvSpPr txBox="1"/>
          <p:nvPr/>
        </p:nvSpPr>
        <p:spPr>
          <a:xfrm>
            <a:off x="286639" y="3540865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companies have adjusted  policies with community partnerships in some way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1356E7-98FA-4991-9935-9B16CD7077B7}"/>
              </a:ext>
            </a:extLst>
          </p:cNvPr>
          <p:cNvSpPr/>
          <p:nvPr/>
        </p:nvSpPr>
        <p:spPr>
          <a:xfrm>
            <a:off x="4570825" y="2371982"/>
            <a:ext cx="199605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>
                <a:solidFill>
                  <a:srgbClr val="00B0F0"/>
                </a:solidFill>
                <a:latin typeface="Open Sans" panose="020B0606030504020204"/>
              </a:rPr>
              <a:t>74%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869A2E-F133-4991-8781-3CD62D55F5BD}"/>
              </a:ext>
            </a:extLst>
          </p:cNvPr>
          <p:cNvSpPr txBox="1"/>
          <p:nvPr/>
        </p:nvSpPr>
        <p:spPr>
          <a:xfrm>
            <a:off x="4044854" y="354987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companies accelerated payments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3120E1-5B76-46AF-895A-E8557067BAD4}"/>
              </a:ext>
            </a:extLst>
          </p:cNvPr>
          <p:cNvSpPr/>
          <p:nvPr/>
        </p:nvSpPr>
        <p:spPr>
          <a:xfrm>
            <a:off x="7803069" y="2262661"/>
            <a:ext cx="4167434" cy="327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Examples Shared:</a:t>
            </a:r>
            <a:endParaRPr lang="en-US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Offering additional grants to partners that have Covid-19 virtual volunteering opportunities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a COVID-19 Relief and Response Campaign to match employee donations 2:1.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in-kind donations as CEOs continue to procure crucial materials e.g. PPEs for our healthcare workers. </a:t>
            </a:r>
          </a:p>
        </p:txBody>
      </p:sp>
      <p:pic>
        <p:nvPicPr>
          <p:cNvPr id="19" name="Graphic 18" descr="End">
            <a:extLst>
              <a:ext uri="{FF2B5EF4-FFF2-40B4-BE49-F238E27FC236}">
                <a16:creationId xmlns:a16="http://schemas.microsoft.com/office/drawing/2014/main" id="{8FCB428B-0C15-4FD2-BA14-F994E5362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1974" y="4196203"/>
            <a:ext cx="914400" cy="914400"/>
          </a:xfrm>
          <a:prstGeom prst="rect">
            <a:avLst/>
          </a:prstGeom>
        </p:spPr>
      </p:pic>
      <p:pic>
        <p:nvPicPr>
          <p:cNvPr id="21" name="Graphic 20" descr="Move">
            <a:extLst>
              <a:ext uri="{FF2B5EF4-FFF2-40B4-BE49-F238E27FC236}">
                <a16:creationId xmlns:a16="http://schemas.microsoft.com/office/drawing/2014/main" id="{C27BCBEF-20A5-4C19-9673-29357EC44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2639" y="4515657"/>
            <a:ext cx="914400" cy="914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79EB99E-1E63-471F-B297-0DDC6263D5CD}"/>
              </a:ext>
            </a:extLst>
          </p:cNvPr>
          <p:cNvSpPr/>
          <p:nvPr/>
        </p:nvSpPr>
        <p:spPr>
          <a:xfrm>
            <a:off x="315437" y="6064903"/>
            <a:ext cx="99793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Results reflect data pulled on May 5, 2020. CECP is sharing these as companies are making decisions on COVID response in real-time. The results are drawn from a representative sample of our affiliated companies.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When referencing this finding, please list the source as: Chief Executives for Corporate Purpose, Pulse Survey, April 2020. Topic: COVID-19 Response Community Partnership Changes, field dates: April 14, 2020 – May 5, 2020. </a:t>
            </a:r>
          </a:p>
        </p:txBody>
      </p:sp>
    </p:spTree>
    <p:extLst>
      <p:ext uri="{BB962C8B-B14F-4D97-AF65-F5344CB8AC3E}">
        <p14:creationId xmlns:p14="http://schemas.microsoft.com/office/powerpoint/2010/main" val="5136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3851F-85AF-4C93-9412-CE61E3B8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54DEA8-9CA7-3041-B80B-C88B150E3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CECP Pulse Survey Results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73F10-D00C-4730-AE17-72F805982063}"/>
              </a:ext>
            </a:extLst>
          </p:cNvPr>
          <p:cNvSpPr/>
          <p:nvPr/>
        </p:nvSpPr>
        <p:spPr>
          <a:xfrm>
            <a:off x="315437" y="5787904"/>
            <a:ext cx="2611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Copyright © 2020 by CECP</a:t>
            </a:r>
            <a:r>
              <a:rPr lang="en-US" sz="1200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B82308-0EA2-4F6B-8E5D-DF9DDA72F31A}"/>
              </a:ext>
            </a:extLst>
          </p:cNvPr>
          <p:cNvSpPr/>
          <p:nvPr/>
        </p:nvSpPr>
        <p:spPr>
          <a:xfrm>
            <a:off x="315437" y="1880823"/>
            <a:ext cx="47137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CECP’s Pulse Question focused on understanding how COVID-19 might be adjusting how they work with their partners.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55 respondents participated in the Pulse question.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Question: </a:t>
            </a:r>
            <a:r>
              <a:rPr lang="en-US" i="1" dirty="0">
                <a:solidFill>
                  <a:srgbClr val="7B7B7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Has your company/foundation decided to change any of your grant making policies, procedures, or criteria related to COVID-19 response (e.g., vetting criteria, accelerated payment, grant redeployed to general operating, focus areas/pillars of giving)?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206B309-DCBB-43A6-8B94-7FBB6A59D4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7017096"/>
              </p:ext>
            </p:extLst>
          </p:nvPr>
        </p:nvGraphicFramePr>
        <p:xfrm>
          <a:off x="4947964" y="2074987"/>
          <a:ext cx="6928599" cy="3879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82A925DA-7958-4C43-AE27-3F954DEAB1CF}"/>
              </a:ext>
            </a:extLst>
          </p:cNvPr>
          <p:cNvSpPr/>
          <p:nvPr/>
        </p:nvSpPr>
        <p:spPr>
          <a:xfrm>
            <a:off x="304259" y="1439572"/>
            <a:ext cx="8920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Open Sans" panose="020B0606030504020204"/>
              </a:rPr>
              <a:t>Topic: COVID-19 Response Community Partnership Changes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41ABB6-0D11-4C38-84C4-BC2EBDD46510}"/>
              </a:ext>
            </a:extLst>
          </p:cNvPr>
          <p:cNvSpPr/>
          <p:nvPr/>
        </p:nvSpPr>
        <p:spPr>
          <a:xfrm>
            <a:off x="315437" y="6064903"/>
            <a:ext cx="99793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Results reflect data pulled on May 5, 2020. CECP is sharing these as companies are making decisions on COVID response in real-time. The results are drawn from a representative sample of our affiliated companies.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When referencing this finding, please list the source as: Chief Executives for Corporate Purpose, Pulse Survey, April 2020. Topic: COVID-19 Response Community Partnership Changes, field dates: April 14, 2020 – May 5, 2020. </a:t>
            </a:r>
          </a:p>
        </p:txBody>
      </p:sp>
    </p:spTree>
    <p:extLst>
      <p:ext uri="{BB962C8B-B14F-4D97-AF65-F5344CB8AC3E}">
        <p14:creationId xmlns:p14="http://schemas.microsoft.com/office/powerpoint/2010/main" val="410213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3851F-85AF-4C93-9412-CE61E3B8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C4EF-D8B5-47EE-B68C-7BB87C7B338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54DEA8-9CA7-3041-B80B-C88B150E3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CECP Pulse Survey Results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73F10-D00C-4730-AE17-72F805982063}"/>
              </a:ext>
            </a:extLst>
          </p:cNvPr>
          <p:cNvSpPr/>
          <p:nvPr/>
        </p:nvSpPr>
        <p:spPr>
          <a:xfrm>
            <a:off x="315437" y="5787904"/>
            <a:ext cx="2611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Copyright © 2020 by CECP</a:t>
            </a:r>
            <a:r>
              <a:rPr lang="en-US" sz="1200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B82308-0EA2-4F6B-8E5D-DF9DDA72F31A}"/>
              </a:ext>
            </a:extLst>
          </p:cNvPr>
          <p:cNvSpPr/>
          <p:nvPr/>
        </p:nvSpPr>
        <p:spPr>
          <a:xfrm>
            <a:off x="315437" y="1880823"/>
            <a:ext cx="4713763" cy="289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CECP’s Pulse Question focused on understanding how COVID-19 might be adjusting how they work with their partners.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55 respondents participated in the Pulse question.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Question: </a:t>
            </a:r>
            <a:r>
              <a:rPr lang="en-US" i="1" dirty="0">
                <a:solidFill>
                  <a:srgbClr val="7B7B7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Select one or more of the changes your company has decided upon: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206B309-DCBB-43A6-8B94-7FBB6A59D4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2319841"/>
              </p:ext>
            </p:extLst>
          </p:nvPr>
        </p:nvGraphicFramePr>
        <p:xfrm>
          <a:off x="4947964" y="1908501"/>
          <a:ext cx="6928599" cy="3879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B60EBEE-75BC-4597-B7B4-67CD1E2CF029}"/>
              </a:ext>
            </a:extLst>
          </p:cNvPr>
          <p:cNvSpPr/>
          <p:nvPr/>
        </p:nvSpPr>
        <p:spPr>
          <a:xfrm>
            <a:off x="304259" y="1439572"/>
            <a:ext cx="8920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Open Sans" panose="020B0606030504020204"/>
              </a:rPr>
              <a:t>Topic: COVID-19 Response Community Partnership Changes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04DC9F-FB3F-4C96-8877-2240449406F6}"/>
              </a:ext>
            </a:extLst>
          </p:cNvPr>
          <p:cNvSpPr/>
          <p:nvPr/>
        </p:nvSpPr>
        <p:spPr>
          <a:xfrm>
            <a:off x="315437" y="6064903"/>
            <a:ext cx="99793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Results reflect data pulled on May 5, 2020. CECP is sharing these as companies are making decisions on COVID response in real-time. The results are drawn from a representative sample of our affiliated companies.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When referencing this finding, please list the source as: Chief Executives for Corporate Purpose, Pulse Survey, April 2020. Topic: COVID-19 Response Community Partnership Changes, field dates: April 14, 2020 – May 5, 2020. </a:t>
            </a:r>
          </a:p>
        </p:txBody>
      </p:sp>
    </p:spTree>
    <p:extLst>
      <p:ext uri="{BB962C8B-B14F-4D97-AF65-F5344CB8AC3E}">
        <p14:creationId xmlns:p14="http://schemas.microsoft.com/office/powerpoint/2010/main" val="2210140307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CECP">
      <a:dk1>
        <a:srgbClr val="000000"/>
      </a:dk1>
      <a:lt1>
        <a:srgbClr val="FFFFFF"/>
      </a:lt1>
      <a:dk2>
        <a:srgbClr val="58595B"/>
      </a:dk2>
      <a:lt2>
        <a:srgbClr val="B2B5B6"/>
      </a:lt2>
      <a:accent1>
        <a:srgbClr val="00AEEF"/>
      </a:accent1>
      <a:accent2>
        <a:srgbClr val="FFCE34"/>
      </a:accent2>
      <a:accent3>
        <a:srgbClr val="EE7623"/>
      </a:accent3>
      <a:accent4>
        <a:srgbClr val="00B6C9"/>
      </a:accent4>
      <a:accent5>
        <a:srgbClr val="00649D"/>
      </a:accent5>
      <a:accent6>
        <a:srgbClr val="B6006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ppt template 2.pptx" id="{152FFEFF-8BF6-456B-99C8-B10B649C79C0}" vid="{0D6BE1B5-AFD6-4142-91AD-85BB76A4A9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 CECP PPT Template</Template>
  <TotalTime>704</TotalTime>
  <Words>511</Words>
  <Application>Microsoft Office PowerPoint</Application>
  <PresentationFormat>Widescreen</PresentationFormat>
  <Paragraphs>41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Courier New</vt:lpstr>
      <vt:lpstr>Gill Sans MT</vt:lpstr>
      <vt:lpstr>Open Sans</vt:lpstr>
      <vt:lpstr>Symbol</vt:lpstr>
      <vt:lpstr>Wingdings</vt:lpstr>
      <vt:lpstr>6_Office Theme</vt:lpstr>
      <vt:lpstr>CECP Pulse Survey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Murphy</dc:creator>
  <cp:lastModifiedBy>Alexa Yigit</cp:lastModifiedBy>
  <cp:revision>127</cp:revision>
  <dcterms:created xsi:type="dcterms:W3CDTF">2020-01-13T20:21:00Z</dcterms:created>
  <dcterms:modified xsi:type="dcterms:W3CDTF">2020-05-05T17:50:00Z</dcterms:modified>
</cp:coreProperties>
</file>